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5" r:id="rId3"/>
    <p:sldId id="257" r:id="rId4"/>
    <p:sldId id="262" r:id="rId5"/>
    <p:sldId id="261" r:id="rId6"/>
    <p:sldId id="258" r:id="rId7"/>
    <p:sldId id="264" r:id="rId8"/>
    <p:sldId id="260" r:id="rId9"/>
    <p:sldId id="259" r:id="rId10"/>
    <p:sldId id="263" r:id="rId11"/>
    <p:sldId id="274" r:id="rId1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15" autoAdjust="0"/>
    <p:restoredTop sz="94660"/>
  </p:normalViewPr>
  <p:slideViewPr>
    <p:cSldViewPr>
      <p:cViewPr varScale="1">
        <p:scale>
          <a:sx n="116" d="100"/>
          <a:sy n="116" d="100"/>
        </p:scale>
        <p:origin x="34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F1CE2-DF6B-4B7C-8899-CED8239E25DC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2EBB08-A188-4F8B-81C9-316774E58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5098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2EBB08-A188-4F8B-81C9-316774E58C0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8755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2EBB08-A188-4F8B-81C9-316774E58C07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39784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2EBB08-A188-4F8B-81C9-316774E58C07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5579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A32F-C463-4DF8-95C7-4C1D365F3F79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DA56-7B54-496B-A8D5-D316B31177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342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A32F-C463-4DF8-95C7-4C1D365F3F79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DA56-7B54-496B-A8D5-D316B31177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393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A32F-C463-4DF8-95C7-4C1D365F3F79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DA56-7B54-496B-A8D5-D316B31177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1728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A32F-C463-4DF8-95C7-4C1D365F3F79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DA56-7B54-496B-A8D5-D316B31177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533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A32F-C463-4DF8-95C7-4C1D365F3F79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DA56-7B54-496B-A8D5-D316B31177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3277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A32F-C463-4DF8-95C7-4C1D365F3F79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DA56-7B54-496B-A8D5-D316B31177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3788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A32F-C463-4DF8-95C7-4C1D365F3F79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DA56-7B54-496B-A8D5-D316B31177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8424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A32F-C463-4DF8-95C7-4C1D365F3F79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DA56-7B54-496B-A8D5-D316B31177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277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A32F-C463-4DF8-95C7-4C1D365F3F79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DA56-7B54-496B-A8D5-D316B31177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1751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A32F-C463-4DF8-95C7-4C1D365F3F79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DA56-7B54-496B-A8D5-D316B31177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1528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A32F-C463-4DF8-95C7-4C1D365F3F79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DA56-7B54-496B-A8D5-D316B31177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4722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DA32F-C463-4DF8-95C7-4C1D365F3F79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6DA56-7B54-496B-A8D5-D316B31177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9922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marion.gayte@cdg30.fr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hyperlink" Target="mailto:julien.bono@cdg30.fr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cdg30.fr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27584" y="3140968"/>
            <a:ext cx="734481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</a:rPr>
              <a:t>service paie à façon </a:t>
            </a:r>
            <a:endParaRPr lang="fr-FR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95736" cy="151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58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0" descr="10-11 LOGO CDG 30.jpe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19672" cy="1052736"/>
          </a:xfrm>
          <a:prstGeom prst="rect">
            <a:avLst/>
          </a:prstGeom>
          <a:noFill/>
        </p:spPr>
      </p:pic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539552" y="1376772"/>
            <a:ext cx="8163513" cy="792087"/>
          </a:xfrm>
        </p:spPr>
        <p:txBody>
          <a:bodyPr>
            <a:noAutofit/>
          </a:bodyPr>
          <a:lstStyle/>
          <a:p>
            <a:r>
              <a:rPr lang="fr-FR" sz="60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V/ Comment adhérer</a:t>
            </a:r>
            <a:endParaRPr lang="fr-FR" sz="60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0294" y="1988840"/>
            <a:ext cx="748883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hangingPunct="0">
              <a:buFont typeface="Arial" panose="020B0604020202020204" pitchFamily="34" charset="0"/>
              <a:buChar char="•"/>
            </a:pPr>
            <a:endParaRPr lang="fr-FR" dirty="0" smtClean="0">
              <a:latin typeface="Century Gothic" panose="020B0502020202020204" pitchFamily="34" charset="0"/>
            </a:endParaRPr>
          </a:p>
          <a:p>
            <a:pPr marL="285750" lvl="0" indent="-285750" algn="just" hangingPunct="0">
              <a:buFont typeface="Arial" panose="020B0604020202020204" pitchFamily="34" charset="0"/>
              <a:buChar char="•"/>
            </a:pPr>
            <a:r>
              <a:rPr lang="fr-FR" dirty="0" smtClean="0">
                <a:latin typeface="Century Gothic" panose="020B0502020202020204" pitchFamily="34" charset="0"/>
              </a:rPr>
              <a:t>Transmission </a:t>
            </a:r>
            <a:r>
              <a:rPr lang="fr-FR" dirty="0">
                <a:latin typeface="Century Gothic" panose="020B0502020202020204" pitchFamily="34" charset="0"/>
              </a:rPr>
              <a:t>au CDG 30 d’une copie de la délibération de l’assemblée délibérante approuvant la signature de la convention d’adhésion au service de paie à façon du Centre de Gestion de la Fonction Publique Territoriale du </a:t>
            </a:r>
            <a:r>
              <a:rPr lang="fr-FR" dirty="0" smtClean="0">
                <a:latin typeface="Century Gothic" panose="020B0502020202020204" pitchFamily="34" charset="0"/>
              </a:rPr>
              <a:t>Gard.</a:t>
            </a:r>
          </a:p>
          <a:p>
            <a:pPr marL="285750" lvl="0" indent="-285750" algn="just" hangingPunct="0">
              <a:buFont typeface="Arial" panose="020B0604020202020204" pitchFamily="34" charset="0"/>
              <a:buChar char="•"/>
            </a:pPr>
            <a:endParaRPr lang="fr-FR" dirty="0">
              <a:latin typeface="Century Gothic" panose="020B0502020202020204" pitchFamily="34" charset="0"/>
            </a:endParaRPr>
          </a:p>
          <a:p>
            <a:pPr marL="285750" indent="-285750" algn="just" hangingPunct="0">
              <a:buFont typeface="Arial" panose="020B0604020202020204" pitchFamily="34" charset="0"/>
              <a:buChar char="•"/>
            </a:pPr>
            <a:r>
              <a:rPr lang="fr-FR" dirty="0">
                <a:latin typeface="Century Gothic" panose="020B0502020202020204" pitchFamily="34" charset="0"/>
              </a:rPr>
              <a:t>Transmission au CDG 30 de deux exemplaires </a:t>
            </a:r>
            <a:r>
              <a:rPr lang="fr-FR" dirty="0" smtClean="0">
                <a:latin typeface="Century Gothic" panose="020B0502020202020204" pitchFamily="34" charset="0"/>
              </a:rPr>
              <a:t>signés </a:t>
            </a:r>
            <a:r>
              <a:rPr lang="fr-FR" dirty="0">
                <a:latin typeface="Century Gothic" panose="020B0502020202020204" pitchFamily="34" charset="0"/>
              </a:rPr>
              <a:t>de la convention d’adhésion au service de paie à façon. Une convention signée des deux parties sera retournée à la collectivité ou l’établissement public</a:t>
            </a:r>
            <a:r>
              <a:rPr lang="fr-FR" dirty="0" smtClean="0">
                <a:latin typeface="Century Gothic" panose="020B0502020202020204" pitchFamily="34" charset="0"/>
              </a:rPr>
              <a:t>.</a:t>
            </a:r>
          </a:p>
          <a:p>
            <a:pPr marL="285750" lvl="0" indent="-285750" algn="just" hangingPunct="0">
              <a:buFont typeface="Arial" panose="020B0604020202020204" pitchFamily="34" charset="0"/>
              <a:buChar char="•"/>
            </a:pPr>
            <a:endParaRPr lang="fr-FR" dirty="0" smtClean="0">
              <a:latin typeface="Century Gothic" panose="020B0502020202020204" pitchFamily="34" charset="0"/>
            </a:endParaRPr>
          </a:p>
          <a:p>
            <a:pPr marL="285750" lvl="0" indent="-285750" algn="just" hangingPunct="0">
              <a:buFont typeface="Arial" panose="020B0604020202020204" pitchFamily="34" charset="0"/>
              <a:buChar char="•"/>
            </a:pPr>
            <a:r>
              <a:rPr lang="fr-FR" dirty="0" smtClean="0">
                <a:latin typeface="Century Gothic" panose="020B0502020202020204" pitchFamily="34" charset="0"/>
              </a:rPr>
              <a:t>Transmission </a:t>
            </a:r>
            <a:r>
              <a:rPr lang="fr-FR" dirty="0">
                <a:latin typeface="Century Gothic" panose="020B0502020202020204" pitchFamily="34" charset="0"/>
              </a:rPr>
              <a:t>au CDG 30 de la fiche collectivité et des fiches agents ou élus remplies dans leurs intégralités et accompagnées des pièces demandées.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0"/>
            <a:ext cx="2195736" cy="151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64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0" descr="10-11 LOGO CDG 30.jpe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19672" cy="1052736"/>
          </a:xfrm>
          <a:prstGeom prst="rect">
            <a:avLst/>
          </a:prstGeom>
          <a:noFill/>
        </p:spPr>
      </p:pic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1528749"/>
            <a:ext cx="8229600" cy="1178051"/>
          </a:xfrm>
        </p:spPr>
        <p:txBody>
          <a:bodyPr>
            <a:noAutofit/>
          </a:bodyPr>
          <a:lstStyle/>
          <a:p>
            <a:r>
              <a:rPr lang="fr-FR" sz="60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VI/ Renseignements</a:t>
            </a:r>
            <a:endParaRPr lang="fr-FR" sz="60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0" y="2852936"/>
            <a:ext cx="9144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entury Gothic" panose="020B0502020202020204" pitchFamily="34" charset="0"/>
              </a:rPr>
              <a:t>Madame Marion GAYTE</a:t>
            </a:r>
          </a:p>
          <a:p>
            <a:pPr algn="ctr"/>
            <a:r>
              <a:rPr lang="fr-FR" dirty="0" smtClean="0">
                <a:latin typeface="Century Gothic" panose="020B0502020202020204" pitchFamily="34" charset="0"/>
              </a:rPr>
              <a:t>Tel: 04.66.38.86.86</a:t>
            </a:r>
          </a:p>
          <a:p>
            <a:pPr algn="ctr"/>
            <a:r>
              <a:rPr lang="fr-FR" dirty="0" smtClean="0">
                <a:latin typeface="Century Gothic" panose="020B0502020202020204" pitchFamily="34" charset="0"/>
              </a:rPr>
              <a:t>Courriel: </a:t>
            </a:r>
            <a:r>
              <a:rPr lang="fr-FR" dirty="0" smtClean="0">
                <a:latin typeface="Century Gothic" panose="020B0502020202020204" pitchFamily="34" charset="0"/>
                <a:hlinkClick r:id="rId3"/>
              </a:rPr>
              <a:t>marion.gayte@cdg30.fr</a:t>
            </a:r>
            <a:endParaRPr lang="fr-FR" dirty="0" smtClean="0">
              <a:latin typeface="Century Gothic" panose="020B0502020202020204" pitchFamily="34" charset="0"/>
            </a:endParaRPr>
          </a:p>
          <a:p>
            <a:pPr algn="ctr"/>
            <a:endParaRPr lang="fr-FR" dirty="0" smtClean="0">
              <a:latin typeface="Century Gothic" panose="020B0502020202020204" pitchFamily="34" charset="0"/>
            </a:endParaRP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0" y="4005064"/>
            <a:ext cx="90364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>
                <a:latin typeface="Century Gothic" panose="020B0502020202020204" pitchFamily="34" charset="0"/>
              </a:rPr>
              <a:t>Monsieur Julien BONO</a:t>
            </a:r>
          </a:p>
          <a:p>
            <a:pPr algn="ctr"/>
            <a:r>
              <a:rPr lang="fr-FR" dirty="0">
                <a:latin typeface="Century Gothic" panose="020B0502020202020204" pitchFamily="34" charset="0"/>
              </a:rPr>
              <a:t>Tel: 04.66.38.86.86</a:t>
            </a:r>
          </a:p>
          <a:p>
            <a:pPr algn="ctr"/>
            <a:r>
              <a:rPr lang="fr-FR" dirty="0">
                <a:latin typeface="Century Gothic" panose="020B0502020202020204" pitchFamily="34" charset="0"/>
              </a:rPr>
              <a:t>Courriel: </a:t>
            </a:r>
            <a:r>
              <a:rPr lang="fr-FR" dirty="0">
                <a:latin typeface="Century Gothic" panose="020B0502020202020204" pitchFamily="34" charset="0"/>
                <a:hlinkClick r:id="rId4"/>
              </a:rPr>
              <a:t>julien.bono@cdg30.fr</a:t>
            </a:r>
            <a:endParaRPr lang="fr-FR" dirty="0">
              <a:latin typeface="Century Gothic" panose="020B0502020202020204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95736" cy="151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09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0" descr="10-11 LOGO CDG 30.jpe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03648" cy="980728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83568" y="1128716"/>
            <a:ext cx="734481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</a:rPr>
              <a:t>S</a:t>
            </a:r>
            <a:r>
              <a:rPr lang="fr-F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</a:rPr>
              <a:t>ommaire</a:t>
            </a:r>
            <a:endParaRPr lang="fr-FR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259632" y="2852936"/>
            <a:ext cx="489654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Century Gothic" panose="020B0502020202020204" pitchFamily="34" charset="0"/>
              </a:rPr>
              <a:t>Préambule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Century Gothic" panose="020B0502020202020204" pitchFamily="34" charset="0"/>
              </a:rPr>
              <a:t>I/ Prestations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Century Gothic" panose="020B0502020202020204" pitchFamily="34" charset="0"/>
              </a:rPr>
              <a:t>II/ Le portail sécurisé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Century Gothic" panose="020B0502020202020204" pitchFamily="34" charset="0"/>
              </a:rPr>
              <a:t>III/ Modalités financières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Century Gothic" panose="020B0502020202020204" pitchFamily="34" charset="0"/>
              </a:rPr>
              <a:t>IV/ Précisions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Century Gothic" panose="020B0502020202020204" pitchFamily="34" charset="0"/>
              </a:rPr>
              <a:t>V/ Comment adhérer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Century Gothic" panose="020B0502020202020204" pitchFamily="34" charset="0"/>
              </a:rPr>
              <a:t>VI/ Renseignements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95736" cy="151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18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1178051"/>
          </a:xfrm>
        </p:spPr>
        <p:txBody>
          <a:bodyPr>
            <a:noAutofit/>
          </a:bodyPr>
          <a:lstStyle/>
          <a:p>
            <a:r>
              <a:rPr lang="fr-FR" sz="60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Préambule</a:t>
            </a:r>
            <a:endParaRPr lang="fr-FR" sz="60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4248472"/>
          </a:xfrm>
        </p:spPr>
        <p:txBody>
          <a:bodyPr>
            <a:normAutofit/>
          </a:bodyPr>
          <a:lstStyle/>
          <a:p>
            <a:r>
              <a:rPr lang="fr-FR" dirty="0" smtClean="0">
                <a:latin typeface="Century Gothic" panose="020B0502020202020204" pitchFamily="34" charset="0"/>
              </a:rPr>
              <a:t>Le contexte.</a:t>
            </a:r>
          </a:p>
          <a:p>
            <a:r>
              <a:rPr lang="fr-FR" dirty="0" smtClean="0">
                <a:latin typeface="Century Gothic" panose="020B0502020202020204" pitchFamily="34" charset="0"/>
              </a:rPr>
              <a:t>La demande.</a:t>
            </a:r>
          </a:p>
          <a:p>
            <a:r>
              <a:rPr lang="fr-FR" dirty="0" smtClean="0">
                <a:latin typeface="Century Gothic" panose="020B0502020202020204" pitchFamily="34" charset="0"/>
              </a:rPr>
              <a:t>Le périmètre .</a:t>
            </a:r>
          </a:p>
          <a:p>
            <a:r>
              <a:rPr lang="fr-FR" dirty="0" smtClean="0">
                <a:latin typeface="Century Gothic" panose="020B0502020202020204" pitchFamily="34" charset="0"/>
              </a:rPr>
              <a:t>La création du service.</a:t>
            </a:r>
          </a:p>
          <a:p>
            <a:pPr marL="0" indent="0">
              <a:buNone/>
            </a:pPr>
            <a:endParaRPr lang="fr-FR" dirty="0" smtClean="0">
              <a:latin typeface="Century Gothic" panose="020B0502020202020204" pitchFamily="34" charset="0"/>
            </a:endParaRPr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5" name="Image 0" descr="10-11 LOGO CDG 30.jpe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59632" cy="980728"/>
          </a:xfrm>
          <a:prstGeom prst="rect">
            <a:avLst/>
          </a:prstGeom>
          <a:noFill/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95736" cy="151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84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10-11 LOGO CDG 30.jpe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03648" cy="1052736"/>
          </a:xfrm>
          <a:prstGeom prst="rect">
            <a:avLst/>
          </a:prstGeom>
          <a:noFill/>
        </p:spPr>
      </p:pic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67544" y="1143124"/>
            <a:ext cx="8229600" cy="1178051"/>
          </a:xfrm>
        </p:spPr>
        <p:txBody>
          <a:bodyPr>
            <a:noAutofit/>
          </a:bodyPr>
          <a:lstStyle/>
          <a:p>
            <a:r>
              <a:rPr lang="fr-FR" sz="60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I/ Prestations</a:t>
            </a:r>
            <a:endParaRPr lang="fr-FR" sz="60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87552" y="2350482"/>
            <a:ext cx="5426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 smtClean="0">
                <a:latin typeface="Century Gothic" panose="020B0502020202020204" pitchFamily="34" charset="0"/>
              </a:rPr>
              <a:t>Prestations mensuelles réalisées par le CDG 30</a:t>
            </a:r>
            <a:r>
              <a:rPr lang="fr-FR" u="sng" dirty="0" smtClean="0">
                <a:latin typeface="Century Gothic" panose="020B0502020202020204" pitchFamily="34" charset="0"/>
              </a:rPr>
              <a:t>:</a:t>
            </a:r>
            <a:endParaRPr lang="fr-FR" u="sng" dirty="0">
              <a:latin typeface="Century Gothic" panose="020B0502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9592" y="2780928"/>
            <a:ext cx="6984776" cy="358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fr-FR" sz="1100" dirty="0">
                <a:latin typeface="Century Gothic" panose="020B0502020202020204" pitchFamily="34" charset="0"/>
              </a:rPr>
              <a:t>Tous les documents sont fournis au format PDF sauf le fichier des </a:t>
            </a:r>
            <a:r>
              <a:rPr lang="fr-FR" sz="1100" dirty="0" smtClean="0">
                <a:latin typeface="Century Gothic" panose="020B0502020202020204" pitchFamily="34" charset="0"/>
              </a:rPr>
              <a:t>virements.</a:t>
            </a:r>
          </a:p>
          <a:p>
            <a:pPr hangingPunct="0"/>
            <a:r>
              <a:rPr lang="fr-FR" dirty="0" smtClean="0">
                <a:latin typeface="Century Gothic" panose="020B0502020202020204" pitchFamily="34" charset="0"/>
              </a:rPr>
              <a:t> </a:t>
            </a:r>
          </a:p>
          <a:p>
            <a:pPr marL="285750" indent="-285750" hangingPunct="0">
              <a:buFont typeface="Arial" panose="020B0604020202020204" pitchFamily="34" charset="0"/>
              <a:buChar char="•"/>
            </a:pPr>
            <a:r>
              <a:rPr lang="fr-FR" dirty="0" smtClean="0">
                <a:latin typeface="Century Gothic" panose="020B0502020202020204" pitchFamily="34" charset="0"/>
              </a:rPr>
              <a:t>Calcul et élaboration de la paie et des indemnités </a:t>
            </a:r>
          </a:p>
          <a:p>
            <a:pPr hangingPunct="0"/>
            <a:endParaRPr lang="fr-FR" dirty="0" smtClean="0">
              <a:latin typeface="Century Gothic" panose="020B0502020202020204" pitchFamily="34" charset="0"/>
            </a:endParaRPr>
          </a:p>
          <a:p>
            <a:pPr marL="285750" indent="-285750" hangingPunct="0">
              <a:buFont typeface="Arial" panose="020B0604020202020204" pitchFamily="34" charset="0"/>
              <a:buChar char="•"/>
            </a:pPr>
            <a:r>
              <a:rPr lang="fr-FR" dirty="0">
                <a:latin typeface="Century Gothic" panose="020B0502020202020204" pitchFamily="34" charset="0"/>
              </a:rPr>
              <a:t>Transmission des bulletins de </a:t>
            </a:r>
            <a:r>
              <a:rPr lang="fr-FR" dirty="0" smtClean="0">
                <a:latin typeface="Century Gothic" panose="020B0502020202020204" pitchFamily="34" charset="0"/>
              </a:rPr>
              <a:t>paie et des indemnités</a:t>
            </a:r>
            <a:endParaRPr lang="fr-FR" dirty="0">
              <a:latin typeface="Century Gothic" panose="020B0502020202020204" pitchFamily="34" charset="0"/>
            </a:endParaRPr>
          </a:p>
          <a:p>
            <a:pPr marL="285750" indent="-285750" hangingPunct="0">
              <a:buFont typeface="Arial" panose="020B0604020202020204" pitchFamily="34" charset="0"/>
              <a:buChar char="•"/>
            </a:pPr>
            <a:endParaRPr lang="fr-FR" dirty="0" smtClean="0">
              <a:latin typeface="Century Gothic" panose="020B0502020202020204" pitchFamily="34" charset="0"/>
            </a:endParaRPr>
          </a:p>
          <a:p>
            <a:pPr marL="285750" indent="-285750" algn="just" hangingPunct="0">
              <a:buFont typeface="Arial" panose="020B0604020202020204" pitchFamily="34" charset="0"/>
              <a:buChar char="•"/>
            </a:pPr>
            <a:r>
              <a:rPr lang="fr-FR" dirty="0" smtClean="0">
                <a:latin typeface="Century Gothic" panose="020B0502020202020204" pitchFamily="34" charset="0"/>
              </a:rPr>
              <a:t>Transmission </a:t>
            </a:r>
            <a:r>
              <a:rPr lang="fr-FR" dirty="0">
                <a:latin typeface="Century Gothic" panose="020B0502020202020204" pitchFamily="34" charset="0"/>
              </a:rPr>
              <a:t>du fichier des virements, à transmettre au </a:t>
            </a:r>
            <a:r>
              <a:rPr lang="fr-FR" dirty="0" smtClean="0">
                <a:latin typeface="Century Gothic" panose="020B0502020202020204" pitchFamily="34" charset="0"/>
              </a:rPr>
              <a:t>trésorier. </a:t>
            </a:r>
          </a:p>
          <a:p>
            <a:pPr algn="just" hangingPunct="0"/>
            <a:endParaRPr lang="fr-FR" dirty="0" smtClean="0">
              <a:latin typeface="Century Gothic" panose="020B0502020202020204" pitchFamily="34" charset="0"/>
            </a:endParaRPr>
          </a:p>
          <a:p>
            <a:pPr marL="285750" indent="-285750" algn="just" hangingPunct="0">
              <a:buFont typeface="Arial" panose="020B0604020202020204" pitchFamily="34" charset="0"/>
              <a:buChar char="•"/>
            </a:pPr>
            <a:r>
              <a:rPr lang="fr-FR" dirty="0" smtClean="0">
                <a:latin typeface="Century Gothic" panose="020B0502020202020204" pitchFamily="34" charset="0"/>
              </a:rPr>
              <a:t>Transmission </a:t>
            </a:r>
            <a:r>
              <a:rPr lang="fr-FR" dirty="0">
                <a:latin typeface="Century Gothic" panose="020B0502020202020204" pitchFamily="34" charset="0"/>
              </a:rPr>
              <a:t>des états périodiques des charges, à transmettre aux </a:t>
            </a:r>
            <a:r>
              <a:rPr lang="fr-FR" dirty="0" smtClean="0">
                <a:latin typeface="Century Gothic" panose="020B0502020202020204" pitchFamily="34" charset="0"/>
              </a:rPr>
              <a:t>organismes. </a:t>
            </a:r>
          </a:p>
          <a:p>
            <a:pPr algn="just" hangingPunct="0"/>
            <a:endParaRPr lang="fr-FR" dirty="0" smtClean="0">
              <a:latin typeface="Century Gothic" panose="020B0502020202020204" pitchFamily="34" charset="0"/>
            </a:endParaRPr>
          </a:p>
          <a:p>
            <a:pPr marL="285750" indent="-285750" algn="just" hangingPunct="0">
              <a:buFont typeface="Arial" panose="020B0604020202020204" pitchFamily="34" charset="0"/>
              <a:buChar char="•"/>
            </a:pPr>
            <a:r>
              <a:rPr lang="fr-FR" dirty="0" smtClean="0">
                <a:latin typeface="Century Gothic" panose="020B0502020202020204" pitchFamily="34" charset="0"/>
              </a:rPr>
              <a:t>Transmission </a:t>
            </a:r>
            <a:r>
              <a:rPr lang="fr-FR" dirty="0">
                <a:latin typeface="Century Gothic" panose="020B0502020202020204" pitchFamily="34" charset="0"/>
              </a:rPr>
              <a:t>de divers états mensuels sur </a:t>
            </a:r>
            <a:r>
              <a:rPr lang="fr-FR" dirty="0" smtClean="0">
                <a:latin typeface="Century Gothic" panose="020B0502020202020204" pitchFamily="34" charset="0"/>
              </a:rPr>
              <a:t>demande.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95736" cy="151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69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0" descr="10-11 LOGO CDG 30.jpe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19672" cy="1052736"/>
          </a:xfrm>
          <a:prstGeom prst="rect">
            <a:avLst/>
          </a:prstGeom>
          <a:noFill/>
        </p:spPr>
      </p:pic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467544" y="1102186"/>
            <a:ext cx="8229600" cy="1178051"/>
          </a:xfrm>
        </p:spPr>
        <p:txBody>
          <a:bodyPr>
            <a:noAutofit/>
          </a:bodyPr>
          <a:lstStyle/>
          <a:p>
            <a:r>
              <a:rPr lang="fr-FR" sz="60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I/ Prestations</a:t>
            </a:r>
            <a:endParaRPr lang="fr-FR" sz="60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701116" y="2280237"/>
            <a:ext cx="6303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latin typeface="Century Gothic" panose="020B0502020202020204" pitchFamily="34" charset="0"/>
              </a:rPr>
              <a:t>Détail du Fonctionnement mensuel CDG 30 / </a:t>
            </a:r>
            <a:r>
              <a:rPr lang="fr-FR" b="1" u="sng" dirty="0" smtClean="0">
                <a:latin typeface="Century Gothic" panose="020B0502020202020204" pitchFamily="34" charset="0"/>
              </a:rPr>
              <a:t>adhérent</a:t>
            </a:r>
            <a:r>
              <a:rPr lang="fr-FR" u="sng" dirty="0" smtClean="0">
                <a:latin typeface="Century Gothic" panose="020B0502020202020204" pitchFamily="34" charset="0"/>
              </a:rPr>
              <a:t>:</a:t>
            </a:r>
            <a:endParaRPr lang="fr-FR" u="sng" dirty="0">
              <a:latin typeface="Century Gothic" panose="020B0502020202020204" pitchFamily="34" charset="0"/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401824"/>
              </p:ext>
            </p:extLst>
          </p:nvPr>
        </p:nvGraphicFramePr>
        <p:xfrm>
          <a:off x="999428" y="3068960"/>
          <a:ext cx="6929120" cy="3307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64560"/>
                <a:gridCol w="3464560"/>
              </a:tblGrid>
              <a:tr h="0">
                <a:tc>
                  <a:txBody>
                    <a:bodyPr/>
                    <a:lstStyle/>
                    <a:p>
                      <a:pPr marL="449580" algn="ctr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entury Gothic" panose="020B0502020202020204" pitchFamily="34" charset="0"/>
                        </a:rPr>
                        <a:t>CDG 30</a:t>
                      </a:r>
                      <a:endParaRPr lang="fr-FR" sz="10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49580" algn="ctr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entury Gothic" panose="020B0502020202020204" pitchFamily="34" charset="0"/>
                        </a:rPr>
                        <a:t>Adhérent</a:t>
                      </a:r>
                      <a:endParaRPr lang="fr-FR" sz="10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449580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fr-FR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449580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fr-FR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449580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fr-FR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449580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fr-FR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449580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Traite les variables de la paie</a:t>
                      </a:r>
                    </a:p>
                    <a:p>
                      <a:pPr marL="449580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Calcule les paies </a:t>
                      </a:r>
                    </a:p>
                    <a:p>
                      <a:pPr marL="449580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Finalise la paie</a:t>
                      </a:r>
                    </a:p>
                    <a:p>
                      <a:pPr marL="449580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449580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Fournit à la collectivité :</a:t>
                      </a:r>
                    </a:p>
                    <a:p>
                      <a:pPr marL="449580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Le fichier de virement</a:t>
                      </a:r>
                    </a:p>
                    <a:p>
                      <a:pPr marL="457200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Le fichier de dématérialisation de la paie </a:t>
                      </a:r>
                    </a:p>
                    <a:p>
                      <a:pPr marL="449580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Les états périodiques de charge </a:t>
                      </a:r>
                    </a:p>
                    <a:p>
                      <a:pPr marL="449580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342900" lvl="0" indent="-342900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Divers états mensuels sur demande</a:t>
                      </a:r>
                    </a:p>
                    <a:p>
                      <a:pPr marL="449580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449580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fr-FR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449580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fr-FR" sz="10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49580" algn="ctr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Transmission des variables de la paie avant le 5 du mois ( les informations sont transmises sur un portail sécurisé)</a:t>
                      </a:r>
                    </a:p>
                    <a:p>
                      <a:pPr marL="449580" algn="ctr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449580" algn="ctr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449580" algn="ctr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449580" algn="ctr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449580" algn="ctr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449580" algn="ctr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449580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449580" algn="ctr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A transmettre au trésorier </a:t>
                      </a:r>
                    </a:p>
                    <a:p>
                      <a:pPr marL="449580" algn="ctr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(procédure HOPAYRA)</a:t>
                      </a:r>
                    </a:p>
                    <a:p>
                      <a:pPr marL="449580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44958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449580" algn="ctr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A transmettre aux organismes</a:t>
                      </a:r>
                    </a:p>
                    <a:p>
                      <a:pPr marL="449580" algn="ctr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449580" algn="ctr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449580" algn="ctr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449580" algn="ctr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Century Gothic" panose="020B0502020202020204" pitchFamily="34" charset="0"/>
                        </a:rPr>
                        <a:t>Edite et remet le bulletin de paie aux agents</a:t>
                      </a:r>
                      <a:endParaRPr lang="fr-FR" sz="10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2" name="AutoShape 4"/>
          <p:cNvSpPr>
            <a:spLocks noChangeShapeType="1"/>
          </p:cNvSpPr>
          <p:nvPr/>
        </p:nvSpPr>
        <p:spPr bwMode="auto">
          <a:xfrm flipH="1">
            <a:off x="3356369" y="3601166"/>
            <a:ext cx="28194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6" name="AutoShape 3"/>
          <p:cNvSpPr>
            <a:spLocks noChangeShapeType="1"/>
          </p:cNvSpPr>
          <p:nvPr/>
        </p:nvSpPr>
        <p:spPr bwMode="auto">
          <a:xfrm>
            <a:off x="3207688" y="4509120"/>
            <a:ext cx="2409825" cy="95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>
            <a:off x="6444208" y="3356992"/>
            <a:ext cx="0" cy="2441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flipH="1">
            <a:off x="5980589" y="3601166"/>
            <a:ext cx="4636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>
            <a:off x="3491880" y="5157192"/>
            <a:ext cx="194421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95736" cy="151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48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0" descr="10-11 LOGO CDG 30.jpe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19672" cy="1052736"/>
          </a:xfrm>
          <a:prstGeom prst="rect">
            <a:avLst/>
          </a:prstGeom>
          <a:noFill/>
        </p:spPr>
      </p:pic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1178051"/>
          </a:xfrm>
        </p:spPr>
        <p:txBody>
          <a:bodyPr>
            <a:noAutofit/>
          </a:bodyPr>
          <a:lstStyle/>
          <a:p>
            <a:r>
              <a:rPr lang="fr-FR" sz="60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I/ Prestations</a:t>
            </a:r>
            <a:endParaRPr lang="fr-FR" sz="60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552" y="2636912"/>
            <a:ext cx="53126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0"/>
            <a:r>
              <a:rPr lang="fr-FR" b="1" u="sng" dirty="0">
                <a:latin typeface="Century Gothic" panose="020B0502020202020204" pitchFamily="34" charset="0"/>
              </a:rPr>
              <a:t>Prestations annuelles </a:t>
            </a:r>
            <a:r>
              <a:rPr lang="fr-FR" b="1" u="sng" dirty="0" smtClean="0">
                <a:latin typeface="Century Gothic" panose="020B0502020202020204" pitchFamily="34" charset="0"/>
              </a:rPr>
              <a:t>réalisées </a:t>
            </a:r>
            <a:r>
              <a:rPr lang="fr-FR" b="1" u="sng" dirty="0">
                <a:latin typeface="Century Gothic" panose="020B0502020202020204" pitchFamily="34" charset="0"/>
              </a:rPr>
              <a:t>par le CDG </a:t>
            </a:r>
            <a:r>
              <a:rPr lang="fr-FR" b="1" u="sng" dirty="0" smtClean="0">
                <a:latin typeface="Century Gothic" panose="020B0502020202020204" pitchFamily="34" charset="0"/>
              </a:rPr>
              <a:t>30:</a:t>
            </a:r>
            <a:endParaRPr lang="fr-FR" dirty="0">
              <a:latin typeface="Century Gothic" panose="020B0502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3568" y="3429000"/>
            <a:ext cx="72728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hangingPunct="0">
              <a:buFont typeface="Arial" panose="020B0604020202020204" pitchFamily="34" charset="0"/>
              <a:buChar char="•"/>
            </a:pPr>
            <a:r>
              <a:rPr lang="fr-FR" dirty="0"/>
              <a:t> </a:t>
            </a:r>
            <a:r>
              <a:rPr lang="fr-FR" dirty="0" smtClean="0">
                <a:latin typeface="Century Gothic" panose="020B0502020202020204" pitchFamily="34" charset="0"/>
              </a:rPr>
              <a:t>Réalisation </a:t>
            </a:r>
            <a:r>
              <a:rPr lang="fr-FR" dirty="0">
                <a:latin typeface="Century Gothic" panose="020B0502020202020204" pitchFamily="34" charset="0"/>
              </a:rPr>
              <a:t>des déclarations  sociales de fin d’année, selon la norme </a:t>
            </a:r>
            <a:r>
              <a:rPr lang="fr-FR" dirty="0" smtClean="0">
                <a:latin typeface="Century Gothic" panose="020B0502020202020204" pitchFamily="34" charset="0"/>
              </a:rPr>
              <a:t>N4DS</a:t>
            </a:r>
            <a:r>
              <a:rPr lang="fr-FR" dirty="0">
                <a:latin typeface="Century Gothic" panose="020B0502020202020204" pitchFamily="34" charset="0"/>
              </a:rPr>
              <a:t>, jusqu’à l’acceptation définitive par le centre de transfert des données sociales (CTDS</a:t>
            </a:r>
            <a:r>
              <a:rPr lang="fr-FR" dirty="0" smtClean="0">
                <a:latin typeface="Century Gothic" panose="020B0502020202020204" pitchFamily="34" charset="0"/>
              </a:rPr>
              <a:t>).</a:t>
            </a:r>
          </a:p>
          <a:p>
            <a:pPr algn="just" hangingPunct="0"/>
            <a:endParaRPr lang="fr-FR" dirty="0" smtClean="0">
              <a:latin typeface="Century Gothic" panose="020B0502020202020204" pitchFamily="34" charset="0"/>
            </a:endParaRPr>
          </a:p>
          <a:p>
            <a:pPr marL="285750" indent="-285750" algn="just" hangingPunct="0">
              <a:buFont typeface="Arial" panose="020B0604020202020204" pitchFamily="34" charset="0"/>
              <a:buChar char="•"/>
            </a:pPr>
            <a:r>
              <a:rPr lang="fr-FR" dirty="0" smtClean="0">
                <a:latin typeface="Century Gothic" panose="020B0502020202020204" pitchFamily="34" charset="0"/>
              </a:rPr>
              <a:t>Edition </a:t>
            </a:r>
            <a:r>
              <a:rPr lang="fr-FR" dirty="0">
                <a:latin typeface="Century Gothic" panose="020B0502020202020204" pitchFamily="34" charset="0"/>
              </a:rPr>
              <a:t>de tous les états nécessaires aux déclarations </a:t>
            </a:r>
            <a:r>
              <a:rPr lang="fr-FR" dirty="0" smtClean="0">
                <a:latin typeface="Century Gothic" panose="020B0502020202020204" pitchFamily="34" charset="0"/>
              </a:rPr>
              <a:t>annuelles.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95736" cy="151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9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1296144"/>
          </a:xfrm>
        </p:spPr>
        <p:txBody>
          <a:bodyPr>
            <a:normAutofit fontScale="77500" lnSpcReduction="20000"/>
          </a:bodyPr>
          <a:lstStyle/>
          <a:p>
            <a:pPr lvl="0"/>
            <a:endParaRPr lang="fr-FR" dirty="0" smtClean="0">
              <a:latin typeface="Century Gothic" panose="020B0502020202020204" pitchFamily="34" charset="0"/>
            </a:endParaRPr>
          </a:p>
          <a:p>
            <a:pPr marL="0" lvl="0" indent="0" algn="ctr">
              <a:buNone/>
            </a:pPr>
            <a:r>
              <a:rPr lang="fr-FR" dirty="0" smtClean="0">
                <a:latin typeface="Century Gothic" panose="020B0502020202020204" pitchFamily="34" charset="0"/>
              </a:rPr>
              <a:t>Les </a:t>
            </a:r>
            <a:r>
              <a:rPr lang="fr-FR" dirty="0">
                <a:latin typeface="Century Gothic" panose="020B0502020202020204" pitchFamily="34" charset="0"/>
              </a:rPr>
              <a:t>échanges entre le CDG 30 et la collectivité se font sur le portail sécurisé </a:t>
            </a:r>
            <a:r>
              <a:rPr lang="fr-FR" dirty="0" smtClean="0">
                <a:latin typeface="Century Gothic" panose="020B0502020202020204" pitchFamily="34" charset="0"/>
              </a:rPr>
              <a:t>via le site </a:t>
            </a:r>
            <a:r>
              <a:rPr lang="fr-FR" dirty="0" smtClean="0">
                <a:latin typeface="Century Gothic" panose="020B0502020202020204" pitchFamily="34" charset="0"/>
                <a:hlinkClick r:id="rId2"/>
              </a:rPr>
              <a:t>www.cdg30.fr</a:t>
            </a:r>
            <a:r>
              <a:rPr lang="fr-FR" dirty="0" smtClean="0">
                <a:latin typeface="Century Gothic" panose="020B0502020202020204" pitchFamily="34" charset="0"/>
              </a:rPr>
              <a:t> </a:t>
            </a: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395536" y="1268760"/>
            <a:ext cx="8496944" cy="1440160"/>
          </a:xfrm>
        </p:spPr>
        <p:txBody>
          <a:bodyPr>
            <a:noAutofit/>
          </a:bodyPr>
          <a:lstStyle/>
          <a:p>
            <a:r>
              <a:rPr lang="fr-FR" sz="60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II/ Le portail sécurisé</a:t>
            </a:r>
            <a:endParaRPr lang="fr-FR" sz="60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Image 0" descr="10-11 LOGO CDG 30.jpe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619672" cy="1052736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645024"/>
            <a:ext cx="8496944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95736" cy="151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69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0" descr="10-11 LOGO CDG 30.jpe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19672" cy="1052736"/>
          </a:xfrm>
          <a:prstGeom prst="rect">
            <a:avLst/>
          </a:prstGeom>
          <a:noFill/>
        </p:spPr>
      </p:pic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202211" y="1746893"/>
            <a:ext cx="8451545" cy="1178051"/>
          </a:xfrm>
        </p:spPr>
        <p:txBody>
          <a:bodyPr>
            <a:noAutofit/>
          </a:bodyPr>
          <a:lstStyle/>
          <a:p>
            <a:r>
              <a:rPr lang="fr-FR" sz="60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III/ Modalités financières</a:t>
            </a:r>
            <a:endParaRPr lang="fr-FR" sz="60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1560" y="3508548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hangingPunct="0">
              <a:buFont typeface="Arial" panose="020B0604020202020204" pitchFamily="34" charset="0"/>
              <a:buChar char="•"/>
            </a:pPr>
            <a:r>
              <a:rPr lang="fr-FR" dirty="0">
                <a:latin typeface="Century Gothic" panose="020B0502020202020204" pitchFamily="34" charset="0"/>
              </a:rPr>
              <a:t>Le coût du service est de  7 € par bulletin de paie et indemnités </a:t>
            </a:r>
            <a:r>
              <a:rPr lang="fr-FR" dirty="0" smtClean="0">
                <a:latin typeface="Century Gothic" panose="020B0502020202020204" pitchFamily="34" charset="0"/>
              </a:rPr>
              <a:t>édités.</a:t>
            </a:r>
          </a:p>
          <a:p>
            <a:pPr algn="just" hangingPunct="0"/>
            <a:endParaRPr lang="fr-FR" dirty="0" smtClean="0">
              <a:latin typeface="Century Gothic" panose="020B0502020202020204" pitchFamily="34" charset="0"/>
            </a:endParaRPr>
          </a:p>
          <a:p>
            <a:pPr marL="285750" indent="-285750" algn="just" hangingPunct="0">
              <a:buFont typeface="Arial" panose="020B0604020202020204" pitchFamily="34" charset="0"/>
              <a:buChar char="•"/>
            </a:pPr>
            <a:r>
              <a:rPr lang="fr-FR" dirty="0" smtClean="0">
                <a:latin typeface="Century Gothic" panose="020B0502020202020204" pitchFamily="34" charset="0"/>
              </a:rPr>
              <a:t>La </a:t>
            </a:r>
            <a:r>
              <a:rPr lang="fr-FR" dirty="0">
                <a:latin typeface="Century Gothic" panose="020B0502020202020204" pitchFamily="34" charset="0"/>
              </a:rPr>
              <a:t>facturation sera établie sur un rythme trimestriel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964"/>
            <a:ext cx="2195736" cy="151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19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0" descr="10-11 LOGO CDG 30.jpe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19672" cy="1052736"/>
          </a:xfrm>
          <a:prstGeom prst="rect">
            <a:avLst/>
          </a:prstGeom>
          <a:noFill/>
        </p:spPr>
      </p:pic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464104" y="1386853"/>
            <a:ext cx="8229600" cy="1178051"/>
          </a:xfrm>
        </p:spPr>
        <p:txBody>
          <a:bodyPr>
            <a:noAutofit/>
          </a:bodyPr>
          <a:lstStyle/>
          <a:p>
            <a:r>
              <a:rPr lang="fr-FR" sz="60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IV/ Précisions</a:t>
            </a:r>
            <a:endParaRPr lang="fr-FR" sz="60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3606" y="2564904"/>
            <a:ext cx="765059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dirty="0">
                <a:latin typeface="Century Gothic" panose="020B0502020202020204" pitchFamily="34" charset="0"/>
              </a:rPr>
              <a:t>En cas d’erreur liée à la communication par la collectivité d’une information, d’un document erroné ou en l’absence de transmission dans le </a:t>
            </a:r>
            <a:r>
              <a:rPr lang="fr-FR" dirty="0" smtClean="0">
                <a:latin typeface="Century Gothic" panose="020B0502020202020204" pitchFamily="34" charset="0"/>
              </a:rPr>
              <a:t>délai (avant le 05 de chaque mois), </a:t>
            </a:r>
            <a:r>
              <a:rPr lang="fr-FR" dirty="0">
                <a:latin typeface="Century Gothic" panose="020B0502020202020204" pitchFamily="34" charset="0"/>
              </a:rPr>
              <a:t>la responsabilité du CDG 30 ne saurait être engagée. </a:t>
            </a:r>
            <a:endParaRPr lang="fr-FR" dirty="0" smtClean="0">
              <a:latin typeface="Century Gothic" panose="020B0502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>
              <a:latin typeface="Century Gothic" panose="020B0502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dirty="0" smtClean="0">
                <a:latin typeface="Century Gothic" panose="020B0502020202020204" pitchFamily="34" charset="0"/>
              </a:rPr>
              <a:t>L’établissement des mandats sont à la charge de la collectivité,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>
              <a:latin typeface="Century Gothic" panose="020B0502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dirty="0">
                <a:latin typeface="Century Gothic" panose="020B0502020202020204" pitchFamily="34" charset="0"/>
              </a:rPr>
              <a:t>Les liens directs avec les agents, le trésorier et tous les organismes restent à la charge de la collectivité ou établissement public.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>
              <a:latin typeface="Century Gothic" panose="020B0502020202020204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95736" cy="151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779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1374</TotalTime>
  <Words>414</Words>
  <Application>Microsoft Office PowerPoint</Application>
  <PresentationFormat>Affichage à l'écran (4:3)</PresentationFormat>
  <Paragraphs>106</Paragraphs>
  <Slides>11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Symbol</vt:lpstr>
      <vt:lpstr>Times New Roman</vt:lpstr>
      <vt:lpstr>Thème Office</vt:lpstr>
      <vt:lpstr>Présentation PowerPoint</vt:lpstr>
      <vt:lpstr>Présentation PowerPoint</vt:lpstr>
      <vt:lpstr>Préambule</vt:lpstr>
      <vt:lpstr>I/ Prestations</vt:lpstr>
      <vt:lpstr>I/ Prestations</vt:lpstr>
      <vt:lpstr>I/ Prestations</vt:lpstr>
      <vt:lpstr>II/ Le portail sécurisé</vt:lpstr>
      <vt:lpstr>III/ Modalités financières</vt:lpstr>
      <vt:lpstr>IV/ Précisions</vt:lpstr>
      <vt:lpstr>V/ Comment adhérer</vt:lpstr>
      <vt:lpstr>VI/ Renseignements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Florie RUEDA</dc:creator>
  <cp:lastModifiedBy>Julien BONO</cp:lastModifiedBy>
  <cp:revision>50</cp:revision>
  <cp:lastPrinted>2016-10-18T12:05:40Z</cp:lastPrinted>
  <dcterms:created xsi:type="dcterms:W3CDTF">2016-08-01T12:34:48Z</dcterms:created>
  <dcterms:modified xsi:type="dcterms:W3CDTF">2018-05-28T13:42:38Z</dcterms:modified>
</cp:coreProperties>
</file>