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6"/>
  </p:notesMasterIdLst>
  <p:handoutMasterIdLst>
    <p:handoutMasterId r:id="rId37"/>
  </p:handoutMasterIdLst>
  <p:sldIdLst>
    <p:sldId id="257" r:id="rId2"/>
    <p:sldId id="268" r:id="rId3"/>
    <p:sldId id="258" r:id="rId4"/>
    <p:sldId id="256" r:id="rId5"/>
    <p:sldId id="283" r:id="rId6"/>
    <p:sldId id="269" r:id="rId7"/>
    <p:sldId id="267" r:id="rId8"/>
    <p:sldId id="282" r:id="rId9"/>
    <p:sldId id="259" r:id="rId10"/>
    <p:sldId id="285" r:id="rId11"/>
    <p:sldId id="260" r:id="rId12"/>
    <p:sldId id="261" r:id="rId13"/>
    <p:sldId id="284" r:id="rId14"/>
    <p:sldId id="262" r:id="rId15"/>
    <p:sldId id="263" r:id="rId16"/>
    <p:sldId id="277" r:id="rId17"/>
    <p:sldId id="265" r:id="rId18"/>
    <p:sldId id="278" r:id="rId19"/>
    <p:sldId id="281" r:id="rId20"/>
    <p:sldId id="289" r:id="rId21"/>
    <p:sldId id="279" r:id="rId22"/>
    <p:sldId id="287" r:id="rId23"/>
    <p:sldId id="280" r:id="rId24"/>
    <p:sldId id="290" r:id="rId25"/>
    <p:sldId id="286" r:id="rId26"/>
    <p:sldId id="291" r:id="rId27"/>
    <p:sldId id="292" r:id="rId28"/>
    <p:sldId id="270" r:id="rId29"/>
    <p:sldId id="271" r:id="rId30"/>
    <p:sldId id="272" r:id="rId31"/>
    <p:sldId id="273" r:id="rId32"/>
    <p:sldId id="274" r:id="rId33"/>
    <p:sldId id="275" r:id="rId34"/>
    <p:sldId id="276" r:id="rId35"/>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8" autoAdjust="0"/>
    <p:restoredTop sz="94660"/>
  </p:normalViewPr>
  <p:slideViewPr>
    <p:cSldViewPr snapToGrid="0">
      <p:cViewPr varScale="1">
        <p:scale>
          <a:sx n="92" d="100"/>
          <a:sy n="92" d="100"/>
        </p:scale>
        <p:origin x="7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71D5F7-763B-4158-9725-9813150D6FD8}"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fr-FR"/>
        </a:p>
      </dgm:t>
    </dgm:pt>
    <dgm:pt modelId="{D19275FB-17B0-4211-8B1B-EFFD1328637F}">
      <dgm:prSet phldrT="[Texte]" custT="1"/>
      <dgm:spPr/>
      <dgm:t>
        <a:bodyPr/>
        <a:lstStyle/>
        <a:p>
          <a:r>
            <a:rPr lang="fr-FR" sz="1400" dirty="0" smtClean="0"/>
            <a:t>Délibération </a:t>
          </a:r>
        </a:p>
        <a:p>
          <a:r>
            <a:rPr lang="fr-FR" sz="1400" dirty="0" smtClean="0"/>
            <a:t>Taux de promotion</a:t>
          </a:r>
        </a:p>
        <a:p>
          <a:endParaRPr lang="fr-FR" sz="1400" dirty="0" smtClean="0"/>
        </a:p>
        <a:p>
          <a:r>
            <a:rPr lang="fr-FR" sz="1400" dirty="0" smtClean="0"/>
            <a:t>Après avis du CT</a:t>
          </a:r>
          <a:endParaRPr lang="fr-FR" sz="1400" dirty="0"/>
        </a:p>
      </dgm:t>
    </dgm:pt>
    <dgm:pt modelId="{665DAB77-0B6B-4754-91CF-E5D48C5EAD17}" type="parTrans" cxnId="{A2B2377C-048F-4C96-B768-65948C0CB4CE}">
      <dgm:prSet/>
      <dgm:spPr/>
      <dgm:t>
        <a:bodyPr/>
        <a:lstStyle/>
        <a:p>
          <a:endParaRPr lang="fr-FR"/>
        </a:p>
      </dgm:t>
    </dgm:pt>
    <dgm:pt modelId="{29552602-7EBB-44C3-9E12-EFF1CAED1E92}" type="sibTrans" cxnId="{A2B2377C-048F-4C96-B768-65948C0CB4CE}">
      <dgm:prSet/>
      <dgm:spPr/>
      <dgm:t>
        <a:bodyPr/>
        <a:lstStyle/>
        <a:p>
          <a:endParaRPr lang="fr-FR"/>
        </a:p>
      </dgm:t>
    </dgm:pt>
    <dgm:pt modelId="{D92CAFAE-36AA-4FE6-8E0C-1EF67A2487FD}">
      <dgm:prSet phldrT="[Texte]" custT="1"/>
      <dgm:spPr/>
      <dgm:t>
        <a:bodyPr/>
        <a:lstStyle/>
        <a:p>
          <a:r>
            <a:rPr lang="fr-FR" sz="1400" dirty="0" smtClean="0"/>
            <a:t>Arrêté </a:t>
          </a:r>
        </a:p>
        <a:p>
          <a:r>
            <a:rPr lang="fr-FR" sz="1400" dirty="0" smtClean="0"/>
            <a:t>Lignes Directrices de Gestion </a:t>
          </a:r>
        </a:p>
        <a:p>
          <a:endParaRPr lang="fr-FR" sz="1400" dirty="0" smtClean="0"/>
        </a:p>
        <a:p>
          <a:r>
            <a:rPr lang="fr-FR" sz="1400" dirty="0" smtClean="0"/>
            <a:t>Après avis du CT</a:t>
          </a:r>
          <a:endParaRPr lang="fr-FR" sz="1400" dirty="0"/>
        </a:p>
      </dgm:t>
    </dgm:pt>
    <dgm:pt modelId="{832F2F8A-08AD-4C17-A53D-5F6CF5B3430D}" type="parTrans" cxnId="{3F81847A-3C1B-49EA-B24A-7CD8CE1246BF}">
      <dgm:prSet/>
      <dgm:spPr/>
      <dgm:t>
        <a:bodyPr/>
        <a:lstStyle/>
        <a:p>
          <a:endParaRPr lang="fr-FR"/>
        </a:p>
      </dgm:t>
    </dgm:pt>
    <dgm:pt modelId="{9393AE0D-32E5-47D1-8B43-60E3340A1A20}" type="sibTrans" cxnId="{3F81847A-3C1B-49EA-B24A-7CD8CE1246BF}">
      <dgm:prSet/>
      <dgm:spPr/>
      <dgm:t>
        <a:bodyPr/>
        <a:lstStyle/>
        <a:p>
          <a:endParaRPr lang="fr-FR"/>
        </a:p>
      </dgm:t>
    </dgm:pt>
    <dgm:pt modelId="{FF478792-6658-4AA7-ADA3-BF69ACD8DD52}">
      <dgm:prSet phldrT="[Texte]" custT="1"/>
      <dgm:spPr/>
      <dgm:t>
        <a:bodyPr/>
        <a:lstStyle/>
        <a:p>
          <a:r>
            <a:rPr lang="fr-FR" sz="1400" dirty="0" smtClean="0"/>
            <a:t>Délibération de création du poste</a:t>
          </a:r>
        </a:p>
        <a:p>
          <a:endParaRPr lang="fr-FR" sz="1400" dirty="0" smtClean="0"/>
        </a:p>
        <a:p>
          <a:r>
            <a:rPr lang="fr-FR" sz="1400" dirty="0" smtClean="0"/>
            <a:t>Grade+ quotité temps de travail</a:t>
          </a:r>
          <a:endParaRPr lang="fr-FR" sz="1400" dirty="0"/>
        </a:p>
      </dgm:t>
    </dgm:pt>
    <dgm:pt modelId="{4A627178-F6B1-419E-9BD7-D91148A4C2FC}" type="parTrans" cxnId="{AC95C082-8E8E-423B-9585-357A3D555A48}">
      <dgm:prSet/>
      <dgm:spPr/>
      <dgm:t>
        <a:bodyPr/>
        <a:lstStyle/>
        <a:p>
          <a:endParaRPr lang="fr-FR"/>
        </a:p>
      </dgm:t>
    </dgm:pt>
    <dgm:pt modelId="{9DB603D4-124C-4919-8501-539E992919E1}" type="sibTrans" cxnId="{AC95C082-8E8E-423B-9585-357A3D555A48}">
      <dgm:prSet/>
      <dgm:spPr/>
      <dgm:t>
        <a:bodyPr/>
        <a:lstStyle/>
        <a:p>
          <a:endParaRPr lang="fr-FR"/>
        </a:p>
      </dgm:t>
    </dgm:pt>
    <dgm:pt modelId="{3AFDB953-65C2-40D9-A6BF-8488BA9FB597}">
      <dgm:prSet phldrT="[Texte]" custT="1"/>
      <dgm:spPr/>
      <dgm:t>
        <a:bodyPr/>
        <a:lstStyle/>
        <a:p>
          <a:endParaRPr lang="fr-FR" sz="1400" dirty="0" smtClean="0"/>
        </a:p>
        <a:p>
          <a:r>
            <a:rPr lang="fr-FR" sz="1400" dirty="0" smtClean="0"/>
            <a:t>Délibération</a:t>
          </a:r>
        </a:p>
        <a:p>
          <a:r>
            <a:rPr lang="fr-FR" sz="1400" dirty="0" smtClean="0"/>
            <a:t>Suppression du poste</a:t>
          </a:r>
        </a:p>
        <a:p>
          <a:endParaRPr lang="fr-FR" sz="1400" dirty="0" smtClean="0"/>
        </a:p>
        <a:p>
          <a:r>
            <a:rPr lang="fr-FR" sz="1400" dirty="0" smtClean="0"/>
            <a:t>Après avis du CT</a:t>
          </a:r>
        </a:p>
        <a:p>
          <a:endParaRPr lang="fr-FR" sz="1400" dirty="0"/>
        </a:p>
      </dgm:t>
    </dgm:pt>
    <dgm:pt modelId="{A1C49391-08B4-4314-BC6C-B41FA2C85549}" type="parTrans" cxnId="{573D77C8-9979-407E-9A29-251E31699D94}">
      <dgm:prSet/>
      <dgm:spPr/>
      <dgm:t>
        <a:bodyPr/>
        <a:lstStyle/>
        <a:p>
          <a:endParaRPr lang="fr-FR"/>
        </a:p>
      </dgm:t>
    </dgm:pt>
    <dgm:pt modelId="{6085692F-FF5B-4636-9389-1C7400719555}" type="sibTrans" cxnId="{573D77C8-9979-407E-9A29-251E31699D94}">
      <dgm:prSet/>
      <dgm:spPr/>
      <dgm:t>
        <a:bodyPr/>
        <a:lstStyle/>
        <a:p>
          <a:endParaRPr lang="fr-FR"/>
        </a:p>
      </dgm:t>
    </dgm:pt>
    <dgm:pt modelId="{7EA292D0-77A0-44ED-AEF0-2A9A63A44569}">
      <dgm:prSet phldrT="[Texte]" custT="1"/>
      <dgm:spPr/>
      <dgm:t>
        <a:bodyPr/>
        <a:lstStyle/>
        <a:p>
          <a:r>
            <a:rPr lang="fr-FR" sz="1400" b="1" dirty="0" smtClean="0"/>
            <a:t>Tableau d’avancement de grade</a:t>
          </a:r>
        </a:p>
        <a:p>
          <a:r>
            <a:rPr lang="fr-FR" sz="1400" b="1" dirty="0" smtClean="0"/>
            <a:t>+</a:t>
          </a:r>
        </a:p>
        <a:p>
          <a:r>
            <a:rPr lang="fr-FR" sz="1400" b="1" dirty="0" smtClean="0"/>
            <a:t>Arrêté d’avancement de grade</a:t>
          </a:r>
          <a:endParaRPr lang="fr-FR" sz="1400" b="1" dirty="0"/>
        </a:p>
      </dgm:t>
    </dgm:pt>
    <dgm:pt modelId="{D29EBA88-EE5B-4063-8E0D-8374D9EA4334}" type="parTrans" cxnId="{4E139052-CD16-49F2-9543-8AD7DB060F60}">
      <dgm:prSet/>
      <dgm:spPr/>
      <dgm:t>
        <a:bodyPr/>
        <a:lstStyle/>
        <a:p>
          <a:endParaRPr lang="fr-FR"/>
        </a:p>
      </dgm:t>
    </dgm:pt>
    <dgm:pt modelId="{E38809F2-08BB-4D8C-BC1B-A7AFB5532659}" type="sibTrans" cxnId="{4E139052-CD16-49F2-9543-8AD7DB060F60}">
      <dgm:prSet/>
      <dgm:spPr/>
      <dgm:t>
        <a:bodyPr/>
        <a:lstStyle/>
        <a:p>
          <a:endParaRPr lang="fr-FR"/>
        </a:p>
      </dgm:t>
    </dgm:pt>
    <dgm:pt modelId="{B224640F-3006-48E1-92A4-9F80D2750F91}" type="pres">
      <dgm:prSet presAssocID="{8571D5F7-763B-4158-9725-9813150D6FD8}" presName="CompostProcess" presStyleCnt="0">
        <dgm:presLayoutVars>
          <dgm:dir/>
          <dgm:resizeHandles val="exact"/>
        </dgm:presLayoutVars>
      </dgm:prSet>
      <dgm:spPr/>
      <dgm:t>
        <a:bodyPr/>
        <a:lstStyle/>
        <a:p>
          <a:endParaRPr lang="fr-FR"/>
        </a:p>
      </dgm:t>
    </dgm:pt>
    <dgm:pt modelId="{31B45EF7-66FA-45DF-81CA-FA52D46E1946}" type="pres">
      <dgm:prSet presAssocID="{8571D5F7-763B-4158-9725-9813150D6FD8}" presName="arrow" presStyleLbl="bgShp" presStyleIdx="0" presStyleCnt="1"/>
      <dgm:spPr/>
    </dgm:pt>
    <dgm:pt modelId="{43C8E735-5351-45B0-BBF4-16839800442F}" type="pres">
      <dgm:prSet presAssocID="{8571D5F7-763B-4158-9725-9813150D6FD8}" presName="linearProcess" presStyleCnt="0"/>
      <dgm:spPr/>
    </dgm:pt>
    <dgm:pt modelId="{E81E476F-388A-4013-AAFB-63BFA65217D1}" type="pres">
      <dgm:prSet presAssocID="{D19275FB-17B0-4211-8B1B-EFFD1328637F}" presName="textNode" presStyleLbl="node1" presStyleIdx="0" presStyleCnt="5" custScaleX="54621" custScaleY="72036" custLinFactNeighborX="36646" custLinFactNeighborY="-5172">
        <dgm:presLayoutVars>
          <dgm:bulletEnabled val="1"/>
        </dgm:presLayoutVars>
      </dgm:prSet>
      <dgm:spPr/>
      <dgm:t>
        <a:bodyPr/>
        <a:lstStyle/>
        <a:p>
          <a:endParaRPr lang="fr-FR"/>
        </a:p>
      </dgm:t>
    </dgm:pt>
    <dgm:pt modelId="{DAF50F65-01F7-4635-852D-63FEDC2135E4}" type="pres">
      <dgm:prSet presAssocID="{29552602-7EBB-44C3-9E12-EFF1CAED1E92}" presName="sibTrans" presStyleCnt="0"/>
      <dgm:spPr/>
    </dgm:pt>
    <dgm:pt modelId="{B64A91DD-DEC3-4543-A520-92605F88C923}" type="pres">
      <dgm:prSet presAssocID="{D92CAFAE-36AA-4FE6-8E0C-1EF67A2487FD}" presName="textNode" presStyleLbl="node1" presStyleIdx="1" presStyleCnt="5" custScaleX="54621" custScaleY="72036" custLinFactNeighborX="3270" custLinFactNeighborY="-5172">
        <dgm:presLayoutVars>
          <dgm:bulletEnabled val="1"/>
        </dgm:presLayoutVars>
      </dgm:prSet>
      <dgm:spPr/>
      <dgm:t>
        <a:bodyPr/>
        <a:lstStyle/>
        <a:p>
          <a:endParaRPr lang="fr-FR"/>
        </a:p>
      </dgm:t>
    </dgm:pt>
    <dgm:pt modelId="{C7F3FF8C-0383-466F-829D-D4FF47D18286}" type="pres">
      <dgm:prSet presAssocID="{9393AE0D-32E5-47D1-8B43-60E3340A1A20}" presName="sibTrans" presStyleCnt="0"/>
      <dgm:spPr/>
    </dgm:pt>
    <dgm:pt modelId="{AC746F00-2B7F-4481-A438-05F644B973B1}" type="pres">
      <dgm:prSet presAssocID="{FF478792-6658-4AA7-ADA3-BF69ACD8DD52}" presName="textNode" presStyleLbl="node1" presStyleIdx="2" presStyleCnt="5" custScaleX="54621" custScaleY="72036" custLinFactNeighborX="-38690" custLinFactNeighborY="-3792">
        <dgm:presLayoutVars>
          <dgm:bulletEnabled val="1"/>
        </dgm:presLayoutVars>
      </dgm:prSet>
      <dgm:spPr/>
      <dgm:t>
        <a:bodyPr/>
        <a:lstStyle/>
        <a:p>
          <a:endParaRPr lang="fr-FR"/>
        </a:p>
      </dgm:t>
    </dgm:pt>
    <dgm:pt modelId="{94D3187E-B118-43A6-947F-FDCCB039AEF7}" type="pres">
      <dgm:prSet presAssocID="{9DB603D4-124C-4919-8501-539E992919E1}" presName="sibTrans" presStyleCnt="0"/>
      <dgm:spPr/>
    </dgm:pt>
    <dgm:pt modelId="{F454D8C3-DCB1-479E-B2FA-B0CB1B621A28}" type="pres">
      <dgm:prSet presAssocID="{3AFDB953-65C2-40D9-A6BF-8488BA9FB597}" presName="textNode" presStyleLbl="node1" presStyleIdx="3" presStyleCnt="5" custScaleX="54621" custScaleY="72036" custLinFactNeighborX="-45145" custLinFactNeighborY="-5517">
        <dgm:presLayoutVars>
          <dgm:bulletEnabled val="1"/>
        </dgm:presLayoutVars>
      </dgm:prSet>
      <dgm:spPr/>
      <dgm:t>
        <a:bodyPr/>
        <a:lstStyle/>
        <a:p>
          <a:endParaRPr lang="fr-FR"/>
        </a:p>
      </dgm:t>
    </dgm:pt>
    <dgm:pt modelId="{69CC63F2-A865-4F42-A251-656592664ED7}" type="pres">
      <dgm:prSet presAssocID="{6085692F-FF5B-4636-9389-1C7400719555}" presName="sibTrans" presStyleCnt="0"/>
      <dgm:spPr/>
    </dgm:pt>
    <dgm:pt modelId="{CFDA5313-D6F8-4223-8A1B-666F4094C1E1}" type="pres">
      <dgm:prSet presAssocID="{7EA292D0-77A0-44ED-AEF0-2A9A63A44569}" presName="textNode" presStyleLbl="node1" presStyleIdx="4" presStyleCnt="5" custScaleX="54621" custScaleY="72036" custLinFactNeighborX="-14481" custLinFactNeighborY="-5861">
        <dgm:presLayoutVars>
          <dgm:bulletEnabled val="1"/>
        </dgm:presLayoutVars>
      </dgm:prSet>
      <dgm:spPr/>
      <dgm:t>
        <a:bodyPr/>
        <a:lstStyle/>
        <a:p>
          <a:endParaRPr lang="fr-FR"/>
        </a:p>
      </dgm:t>
    </dgm:pt>
  </dgm:ptLst>
  <dgm:cxnLst>
    <dgm:cxn modelId="{7B4873CA-BA10-4D95-810D-10C440BD900A}" type="presOf" srcId="{3AFDB953-65C2-40D9-A6BF-8488BA9FB597}" destId="{F454D8C3-DCB1-479E-B2FA-B0CB1B621A28}" srcOrd="0" destOrd="0" presId="urn:microsoft.com/office/officeart/2005/8/layout/hProcess9"/>
    <dgm:cxn modelId="{7C17DFC9-DBE3-42BD-B70E-55148447F044}" type="presOf" srcId="{D19275FB-17B0-4211-8B1B-EFFD1328637F}" destId="{E81E476F-388A-4013-AAFB-63BFA65217D1}" srcOrd="0" destOrd="0" presId="urn:microsoft.com/office/officeart/2005/8/layout/hProcess9"/>
    <dgm:cxn modelId="{4E139052-CD16-49F2-9543-8AD7DB060F60}" srcId="{8571D5F7-763B-4158-9725-9813150D6FD8}" destId="{7EA292D0-77A0-44ED-AEF0-2A9A63A44569}" srcOrd="4" destOrd="0" parTransId="{D29EBA88-EE5B-4063-8E0D-8374D9EA4334}" sibTransId="{E38809F2-08BB-4D8C-BC1B-A7AFB5532659}"/>
    <dgm:cxn modelId="{573D77C8-9979-407E-9A29-251E31699D94}" srcId="{8571D5F7-763B-4158-9725-9813150D6FD8}" destId="{3AFDB953-65C2-40D9-A6BF-8488BA9FB597}" srcOrd="3" destOrd="0" parTransId="{A1C49391-08B4-4314-BC6C-B41FA2C85549}" sibTransId="{6085692F-FF5B-4636-9389-1C7400719555}"/>
    <dgm:cxn modelId="{5858B892-A640-49F2-AC4D-9EFC26A44520}" type="presOf" srcId="{D92CAFAE-36AA-4FE6-8E0C-1EF67A2487FD}" destId="{B64A91DD-DEC3-4543-A520-92605F88C923}" srcOrd="0" destOrd="0" presId="urn:microsoft.com/office/officeart/2005/8/layout/hProcess9"/>
    <dgm:cxn modelId="{F6169943-A7EF-44F3-BC78-81E1C07D495C}" type="presOf" srcId="{FF478792-6658-4AA7-ADA3-BF69ACD8DD52}" destId="{AC746F00-2B7F-4481-A438-05F644B973B1}" srcOrd="0" destOrd="0" presId="urn:microsoft.com/office/officeart/2005/8/layout/hProcess9"/>
    <dgm:cxn modelId="{A2B2377C-048F-4C96-B768-65948C0CB4CE}" srcId="{8571D5F7-763B-4158-9725-9813150D6FD8}" destId="{D19275FB-17B0-4211-8B1B-EFFD1328637F}" srcOrd="0" destOrd="0" parTransId="{665DAB77-0B6B-4754-91CF-E5D48C5EAD17}" sibTransId="{29552602-7EBB-44C3-9E12-EFF1CAED1E92}"/>
    <dgm:cxn modelId="{41453BE4-0AEA-4C85-A003-7A6F9283C1C6}" type="presOf" srcId="{7EA292D0-77A0-44ED-AEF0-2A9A63A44569}" destId="{CFDA5313-D6F8-4223-8A1B-666F4094C1E1}" srcOrd="0" destOrd="0" presId="urn:microsoft.com/office/officeart/2005/8/layout/hProcess9"/>
    <dgm:cxn modelId="{AC95C082-8E8E-423B-9585-357A3D555A48}" srcId="{8571D5F7-763B-4158-9725-9813150D6FD8}" destId="{FF478792-6658-4AA7-ADA3-BF69ACD8DD52}" srcOrd="2" destOrd="0" parTransId="{4A627178-F6B1-419E-9BD7-D91148A4C2FC}" sibTransId="{9DB603D4-124C-4919-8501-539E992919E1}"/>
    <dgm:cxn modelId="{3F81847A-3C1B-49EA-B24A-7CD8CE1246BF}" srcId="{8571D5F7-763B-4158-9725-9813150D6FD8}" destId="{D92CAFAE-36AA-4FE6-8E0C-1EF67A2487FD}" srcOrd="1" destOrd="0" parTransId="{832F2F8A-08AD-4C17-A53D-5F6CF5B3430D}" sibTransId="{9393AE0D-32E5-47D1-8B43-60E3340A1A20}"/>
    <dgm:cxn modelId="{045FD476-E3F7-4095-A623-58292D693B00}" type="presOf" srcId="{8571D5F7-763B-4158-9725-9813150D6FD8}" destId="{B224640F-3006-48E1-92A4-9F80D2750F91}" srcOrd="0" destOrd="0" presId="urn:microsoft.com/office/officeart/2005/8/layout/hProcess9"/>
    <dgm:cxn modelId="{B37C0C2F-48D5-477E-B4B6-3A2C69E50BFE}" type="presParOf" srcId="{B224640F-3006-48E1-92A4-9F80D2750F91}" destId="{31B45EF7-66FA-45DF-81CA-FA52D46E1946}" srcOrd="0" destOrd="0" presId="urn:microsoft.com/office/officeart/2005/8/layout/hProcess9"/>
    <dgm:cxn modelId="{923004BF-90B5-4F6D-B8E0-CD3BA079C50E}" type="presParOf" srcId="{B224640F-3006-48E1-92A4-9F80D2750F91}" destId="{43C8E735-5351-45B0-BBF4-16839800442F}" srcOrd="1" destOrd="0" presId="urn:microsoft.com/office/officeart/2005/8/layout/hProcess9"/>
    <dgm:cxn modelId="{405AC26C-4292-42CA-9B82-D7EF3602F090}" type="presParOf" srcId="{43C8E735-5351-45B0-BBF4-16839800442F}" destId="{E81E476F-388A-4013-AAFB-63BFA65217D1}" srcOrd="0" destOrd="0" presId="urn:microsoft.com/office/officeart/2005/8/layout/hProcess9"/>
    <dgm:cxn modelId="{C0D8727F-2CA2-4ABC-8503-3C5D882338D8}" type="presParOf" srcId="{43C8E735-5351-45B0-BBF4-16839800442F}" destId="{DAF50F65-01F7-4635-852D-63FEDC2135E4}" srcOrd="1" destOrd="0" presId="urn:microsoft.com/office/officeart/2005/8/layout/hProcess9"/>
    <dgm:cxn modelId="{158236D6-5A96-4F05-AD48-A526A5BBED40}" type="presParOf" srcId="{43C8E735-5351-45B0-BBF4-16839800442F}" destId="{B64A91DD-DEC3-4543-A520-92605F88C923}" srcOrd="2" destOrd="0" presId="urn:microsoft.com/office/officeart/2005/8/layout/hProcess9"/>
    <dgm:cxn modelId="{35DDFA74-96C2-4308-8D38-3ACD72C03E32}" type="presParOf" srcId="{43C8E735-5351-45B0-BBF4-16839800442F}" destId="{C7F3FF8C-0383-466F-829D-D4FF47D18286}" srcOrd="3" destOrd="0" presId="urn:microsoft.com/office/officeart/2005/8/layout/hProcess9"/>
    <dgm:cxn modelId="{FC711733-AB88-4E8E-83F5-68DC17424738}" type="presParOf" srcId="{43C8E735-5351-45B0-BBF4-16839800442F}" destId="{AC746F00-2B7F-4481-A438-05F644B973B1}" srcOrd="4" destOrd="0" presId="urn:microsoft.com/office/officeart/2005/8/layout/hProcess9"/>
    <dgm:cxn modelId="{E77998A5-062F-4F9E-B750-F074BAB978EE}" type="presParOf" srcId="{43C8E735-5351-45B0-BBF4-16839800442F}" destId="{94D3187E-B118-43A6-947F-FDCCB039AEF7}" srcOrd="5" destOrd="0" presId="urn:microsoft.com/office/officeart/2005/8/layout/hProcess9"/>
    <dgm:cxn modelId="{2CB84AA6-47E5-4048-B844-4D97B500181C}" type="presParOf" srcId="{43C8E735-5351-45B0-BBF4-16839800442F}" destId="{F454D8C3-DCB1-479E-B2FA-B0CB1B621A28}" srcOrd="6" destOrd="0" presId="urn:microsoft.com/office/officeart/2005/8/layout/hProcess9"/>
    <dgm:cxn modelId="{E6F961C1-A7FD-4701-A7F0-6AA1E2F3AB2B}" type="presParOf" srcId="{43C8E735-5351-45B0-BBF4-16839800442F}" destId="{69CC63F2-A865-4F42-A251-656592664ED7}" srcOrd="7" destOrd="0" presId="urn:microsoft.com/office/officeart/2005/8/layout/hProcess9"/>
    <dgm:cxn modelId="{D2B700B7-5395-433C-B70E-D41863D47111}" type="presParOf" srcId="{43C8E735-5351-45B0-BBF4-16839800442F}" destId="{CFDA5313-D6F8-4223-8A1B-666F4094C1E1}"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6094A4A-219C-4406-9800-DB38471145C9}" type="datetimeFigureOut">
              <a:rPr lang="fr-FR" smtClean="0"/>
              <a:t>17/12/2020</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642F3C51-FE0A-4215-84BE-56A3731B40FA}" type="slidenum">
              <a:rPr lang="fr-FR" smtClean="0"/>
              <a:t>‹N°›</a:t>
            </a:fld>
            <a:endParaRPr lang="fr-FR"/>
          </a:p>
        </p:txBody>
      </p:sp>
    </p:spTree>
    <p:extLst>
      <p:ext uri="{BB962C8B-B14F-4D97-AF65-F5344CB8AC3E}">
        <p14:creationId xmlns:p14="http://schemas.microsoft.com/office/powerpoint/2010/main" val="2231324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99BD5C9-8027-4987-952B-A4905611AC1D}" type="datetimeFigureOut">
              <a:rPr lang="fr-FR" smtClean="0"/>
              <a:t>17/12/2020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15BC977-F171-43F4-B522-76F3229208B5}" type="slidenum">
              <a:rPr lang="fr-FR" smtClean="0"/>
              <a:t>‹N°›</a:t>
            </a:fld>
            <a:endParaRPr lang="fr-FR"/>
          </a:p>
        </p:txBody>
      </p:sp>
    </p:spTree>
    <p:extLst>
      <p:ext uri="{BB962C8B-B14F-4D97-AF65-F5344CB8AC3E}">
        <p14:creationId xmlns:p14="http://schemas.microsoft.com/office/powerpoint/2010/main" val="800252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5BC977-F171-43F4-B522-76F3229208B5}" type="slidenum">
              <a:rPr lang="fr-FR" smtClean="0"/>
              <a:t>18</a:t>
            </a:fld>
            <a:endParaRPr lang="fr-FR"/>
          </a:p>
        </p:txBody>
      </p:sp>
    </p:spTree>
    <p:extLst>
      <p:ext uri="{BB962C8B-B14F-4D97-AF65-F5344CB8AC3E}">
        <p14:creationId xmlns:p14="http://schemas.microsoft.com/office/powerpoint/2010/main" val="2860277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5BC977-F171-43F4-B522-76F3229208B5}" type="slidenum">
              <a:rPr lang="fr-FR" smtClean="0"/>
              <a:t>19</a:t>
            </a:fld>
            <a:endParaRPr lang="fr-FR"/>
          </a:p>
        </p:txBody>
      </p:sp>
    </p:spTree>
    <p:extLst>
      <p:ext uri="{BB962C8B-B14F-4D97-AF65-F5344CB8AC3E}">
        <p14:creationId xmlns:p14="http://schemas.microsoft.com/office/powerpoint/2010/main" val="824989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5BC977-F171-43F4-B522-76F3229208B5}" type="slidenum">
              <a:rPr lang="fr-FR" smtClean="0"/>
              <a:t>20</a:t>
            </a:fld>
            <a:endParaRPr lang="fr-FR"/>
          </a:p>
        </p:txBody>
      </p:sp>
    </p:spTree>
    <p:extLst>
      <p:ext uri="{BB962C8B-B14F-4D97-AF65-F5344CB8AC3E}">
        <p14:creationId xmlns:p14="http://schemas.microsoft.com/office/powerpoint/2010/main" val="1730143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5BC977-F171-43F4-B522-76F3229208B5}" type="slidenum">
              <a:rPr lang="fr-FR" smtClean="0"/>
              <a:t>21</a:t>
            </a:fld>
            <a:endParaRPr lang="fr-FR"/>
          </a:p>
        </p:txBody>
      </p:sp>
    </p:spTree>
    <p:extLst>
      <p:ext uri="{BB962C8B-B14F-4D97-AF65-F5344CB8AC3E}">
        <p14:creationId xmlns:p14="http://schemas.microsoft.com/office/powerpoint/2010/main" val="2360702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15BC977-F171-43F4-B522-76F3229208B5}" type="slidenum">
              <a:rPr lang="fr-FR" smtClean="0"/>
              <a:t>22</a:t>
            </a:fld>
            <a:endParaRPr lang="fr-FR"/>
          </a:p>
        </p:txBody>
      </p:sp>
    </p:spTree>
    <p:extLst>
      <p:ext uri="{BB962C8B-B14F-4D97-AF65-F5344CB8AC3E}">
        <p14:creationId xmlns:p14="http://schemas.microsoft.com/office/powerpoint/2010/main" val="1521774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81727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974981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332395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08667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296268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3A442FE-F0A7-4BDA-9657-361574E639D9}" type="datetimeFigureOut">
              <a:rPr lang="fr-FR" smtClean="0"/>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78085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3A442FE-F0A7-4BDA-9657-361574E639D9}" type="datetimeFigureOut">
              <a:rPr lang="fr-FR" smtClean="0"/>
              <a:t>17/12/2020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605231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3A442FE-F0A7-4BDA-9657-361574E639D9}" type="datetimeFigureOut">
              <a:rPr lang="fr-FR" smtClean="0"/>
              <a:t>17/12/2020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66875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A442FE-F0A7-4BDA-9657-361574E639D9}" type="datetimeFigureOut">
              <a:rPr lang="fr-FR" smtClean="0"/>
              <a:t>17/12/2020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221954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A442FE-F0A7-4BDA-9657-361574E639D9}" type="datetimeFigureOut">
              <a:rPr lang="fr-FR" smtClean="0"/>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52801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3A442FE-F0A7-4BDA-9657-361574E639D9}" type="datetimeFigureOut">
              <a:rPr lang="fr-FR" smtClean="0"/>
              <a:t>17/12/2020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4C8232-B7B2-4CA5-BF4C-B08B8BF57F52}" type="slidenum">
              <a:rPr lang="fr-FR" smtClean="0"/>
              <a:t>‹N°›</a:t>
            </a:fld>
            <a:endParaRPr lang="fr-FR"/>
          </a:p>
        </p:txBody>
      </p:sp>
    </p:spTree>
    <p:extLst>
      <p:ext uri="{BB962C8B-B14F-4D97-AF65-F5344CB8AC3E}">
        <p14:creationId xmlns:p14="http://schemas.microsoft.com/office/powerpoint/2010/main" val="1074604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442FE-F0A7-4BDA-9657-361574E639D9}" type="datetimeFigureOut">
              <a:rPr lang="fr-FR" smtClean="0"/>
              <a:t>17/12/2020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4C8232-B7B2-4CA5-BF4C-B08B8BF57F52}" type="slidenum">
              <a:rPr lang="fr-FR" smtClean="0"/>
              <a:t>‹N°›</a:t>
            </a:fld>
            <a:endParaRPr lang="fr-FR"/>
          </a:p>
        </p:txBody>
      </p:sp>
    </p:spTree>
    <p:extLst>
      <p:ext uri="{BB962C8B-B14F-4D97-AF65-F5344CB8AC3E}">
        <p14:creationId xmlns:p14="http://schemas.microsoft.com/office/powerpoint/2010/main" val="27231698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1">
                  <a:lumMod val="75000"/>
                </a:schemeClr>
              </a:solidFill>
            </a:endParaRPr>
          </a:p>
        </p:txBody>
      </p:sp>
      <p:sp>
        <p:nvSpPr>
          <p:cNvPr id="3" name="Espace réservé du contenu 2"/>
          <p:cNvSpPr>
            <a:spLocks noGrp="1"/>
          </p:cNvSpPr>
          <p:nvPr>
            <p:ph idx="1"/>
          </p:nvPr>
        </p:nvSpPr>
        <p:spPr/>
        <p:txBody>
          <a:bodyPr/>
          <a:lstStyle/>
          <a:p>
            <a:pPr marL="0" indent="0" algn="ctr">
              <a:buNone/>
            </a:pPr>
            <a:endParaRPr lang="fr-FR" dirty="0" smtClean="0"/>
          </a:p>
          <a:p>
            <a:pPr marL="0" indent="0" algn="ctr">
              <a:buNone/>
            </a:pPr>
            <a:endParaRPr lang="fr-FR" dirty="0" smtClean="0"/>
          </a:p>
          <a:p>
            <a:pPr marL="0" indent="0" algn="ctr">
              <a:buNone/>
            </a:pPr>
            <a:endParaRPr lang="fr-FR" dirty="0"/>
          </a:p>
          <a:p>
            <a:pPr marL="0" indent="0" algn="ctr">
              <a:buNone/>
            </a:pPr>
            <a:r>
              <a:rPr lang="fr-FR" sz="4000" b="1" dirty="0" smtClean="0">
                <a:solidFill>
                  <a:schemeClr val="bg1"/>
                </a:solidFill>
                <a:latin typeface="Century Gothic" panose="020B0502020202020204" pitchFamily="34" charset="0"/>
                <a:ea typeface="Liberation Sans" panose="020B0604020202020204" pitchFamily="34" charset="0"/>
                <a:cs typeface="Liberation Sans" panose="020B0604020202020204" pitchFamily="34" charset="0"/>
              </a:rPr>
              <a:t>Les Lignes </a:t>
            </a:r>
            <a:r>
              <a:rPr lang="fr-FR" sz="4000" b="1" dirty="0">
                <a:solidFill>
                  <a:schemeClr val="bg1"/>
                </a:solidFill>
                <a:latin typeface="Century Gothic" panose="020B0502020202020204" pitchFamily="34" charset="0"/>
                <a:ea typeface="Liberation Sans" panose="020B0604020202020204" pitchFamily="34" charset="0"/>
                <a:cs typeface="Liberation Sans" panose="020B0604020202020204" pitchFamily="34" charset="0"/>
              </a:rPr>
              <a:t>D</a:t>
            </a:r>
            <a:r>
              <a:rPr lang="fr-FR" sz="4000" b="1" dirty="0" smtClean="0">
                <a:solidFill>
                  <a:schemeClr val="bg1"/>
                </a:solidFill>
                <a:latin typeface="Century Gothic" panose="020B0502020202020204" pitchFamily="34" charset="0"/>
                <a:ea typeface="Liberation Sans" panose="020B0604020202020204" pitchFamily="34" charset="0"/>
                <a:cs typeface="Liberation Sans" panose="020B0604020202020204" pitchFamily="34" charset="0"/>
              </a:rPr>
              <a:t>irectrices de Gestion </a:t>
            </a:r>
          </a:p>
          <a:p>
            <a:pPr marL="0" indent="0" algn="ctr">
              <a:buNone/>
            </a:pPr>
            <a:r>
              <a:rPr lang="fr-FR" sz="4000" b="1" dirty="0" smtClean="0">
                <a:solidFill>
                  <a:schemeClr val="bg1"/>
                </a:solidFill>
                <a:latin typeface="Century Gothic" panose="020B0502020202020204" pitchFamily="34" charset="0"/>
                <a:ea typeface="Liberation Sans" panose="020B0604020202020204" pitchFamily="34" charset="0"/>
                <a:cs typeface="Liberation Sans" panose="020B0604020202020204" pitchFamily="34" charset="0"/>
              </a:rPr>
              <a:t>LDG</a:t>
            </a:r>
          </a:p>
          <a:p>
            <a:pPr marL="0" indent="0" algn="ctr">
              <a:buNone/>
            </a:pPr>
            <a:endParaRPr lang="fr-FR" dirty="0"/>
          </a:p>
        </p:txBody>
      </p:sp>
      <p:sp>
        <p:nvSpPr>
          <p:cNvPr id="6" name="Rectangle 5"/>
          <p:cNvSpPr/>
          <p:nvPr/>
        </p:nvSpPr>
        <p:spPr>
          <a:xfrm>
            <a:off x="0" y="404755"/>
            <a:ext cx="12192000" cy="14796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313" y="530224"/>
            <a:ext cx="4095750" cy="1228725"/>
          </a:xfrm>
          <a:prstGeom prst="rect">
            <a:avLst/>
          </a:prstGeom>
        </p:spPr>
      </p:pic>
      <p:sp>
        <p:nvSpPr>
          <p:cNvPr id="9" name="Rectangle 8"/>
          <p:cNvSpPr/>
          <p:nvPr/>
        </p:nvSpPr>
        <p:spPr>
          <a:xfrm>
            <a:off x="0" y="4693717"/>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4779587"/>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0" y="1951096"/>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0" y="297280"/>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0" y="3132511"/>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0" y="3218381"/>
            <a:ext cx="12192000" cy="473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8637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45770"/>
            <a:ext cx="10515600" cy="5731193"/>
          </a:xfrm>
        </p:spPr>
        <p:txBody>
          <a:bodyPr/>
          <a:lstStyle/>
          <a:p>
            <a:endParaRPr lang="fr-FR" dirty="0" smtClean="0">
              <a:latin typeface="Century Gothic" panose="020B0502020202020204" pitchFamily="34" charset="0"/>
            </a:endParaRPr>
          </a:p>
          <a:p>
            <a:endParaRPr lang="fr-FR" dirty="0">
              <a:latin typeface="Century Gothic" panose="020B0502020202020204" pitchFamily="34" charset="0"/>
            </a:endParaRPr>
          </a:p>
          <a:p>
            <a:endParaRPr lang="fr-FR" dirty="0" smtClean="0">
              <a:latin typeface="Century Gothic" panose="020B0502020202020204" pitchFamily="34" charset="0"/>
            </a:endParaRPr>
          </a:p>
          <a:p>
            <a:endParaRPr lang="fr-FR" dirty="0">
              <a:latin typeface="Century Gothic" panose="020B0502020202020204" pitchFamily="34" charset="0"/>
            </a:endParaRPr>
          </a:p>
          <a:p>
            <a:pPr marL="0" indent="0" algn="ctr">
              <a:buNone/>
            </a:pPr>
            <a:r>
              <a:rPr lang="fr-FR" sz="4500" dirty="0" smtClean="0">
                <a:latin typeface="Century Gothic" panose="020B0502020202020204" pitchFamily="34" charset="0"/>
              </a:rPr>
              <a:t>I Le volet emploi/compétences</a:t>
            </a:r>
            <a:endParaRPr lang="fr-FR" sz="4500" dirty="0"/>
          </a:p>
        </p:txBody>
      </p:sp>
    </p:spTree>
    <p:extLst>
      <p:ext uri="{BB962C8B-B14F-4D97-AF65-F5344CB8AC3E}">
        <p14:creationId xmlns:p14="http://schemas.microsoft.com/office/powerpoint/2010/main" val="68315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360170"/>
            <a:ext cx="10515600" cy="4816793"/>
          </a:xfrm>
        </p:spPr>
        <p:txBody>
          <a:bodyPr/>
          <a:lstStyle/>
          <a:p>
            <a:pPr marL="0" indent="0">
              <a:buNone/>
            </a:pPr>
            <a:r>
              <a:rPr lang="fr-FR" dirty="0" smtClean="0">
                <a:latin typeface="Times New Roman" panose="02020603050405020304" pitchFamily="18" charset="0"/>
                <a:cs typeface="Times New Roman" panose="02020603050405020304" pitchFamily="18" charset="0"/>
              </a:rPr>
              <a:t>Il s’agit ici de :</a:t>
            </a:r>
          </a:p>
          <a:p>
            <a:endParaRPr lang="fr-FR" dirty="0">
              <a:latin typeface="Times New Roman" panose="02020603050405020304" pitchFamily="18" charset="0"/>
              <a:cs typeface="Times New Roman" panose="02020603050405020304" pitchFamily="18" charset="0"/>
            </a:endParaRPr>
          </a:p>
          <a:p>
            <a:pPr algn="just"/>
            <a:r>
              <a:rPr lang="fr-FR" b="1" dirty="0" smtClean="0">
                <a:latin typeface="Times New Roman" panose="02020603050405020304" pitchFamily="18" charset="0"/>
                <a:cs typeface="Times New Roman" panose="02020603050405020304" pitchFamily="18" charset="0"/>
              </a:rPr>
              <a:t>Définir les enjeux et les objectifs des collectivités en matière de politique RH en se basant sur l’emploi et les compétences</a:t>
            </a:r>
          </a:p>
          <a:p>
            <a:pPr algn="just"/>
            <a:r>
              <a:rPr lang="fr-FR" b="1" dirty="0" smtClean="0">
                <a:latin typeface="Times New Roman" panose="02020603050405020304" pitchFamily="18" charset="0"/>
                <a:cs typeface="Times New Roman" panose="02020603050405020304" pitchFamily="18" charset="0"/>
              </a:rPr>
              <a:t>Prendre en compte les politiques publiques de la collectivité</a:t>
            </a:r>
          </a:p>
          <a:p>
            <a:endParaRPr lang="fr-FR" dirty="0">
              <a:latin typeface="Times New Roman" panose="02020603050405020304" pitchFamily="18" charset="0"/>
              <a:cs typeface="Times New Roman" panose="02020603050405020304" pitchFamily="18" charset="0"/>
            </a:endParaRPr>
          </a:p>
          <a:p>
            <a:pPr marL="0" indent="0" algn="just">
              <a:buNone/>
            </a:pPr>
            <a:r>
              <a:rPr lang="fr-FR" i="1" dirty="0" smtClean="0">
                <a:latin typeface="Times New Roman" panose="02020603050405020304" pitchFamily="18" charset="0"/>
                <a:cs typeface="Times New Roman" panose="02020603050405020304" pitchFamily="18" charset="0"/>
              </a:rPr>
              <a:t>Afin d’établir une stratégie pluriannuelle de gestion pour une période de six ans maximum</a:t>
            </a:r>
            <a:endParaRPr lang="fr-F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140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Century Gothic" panose="020B0502020202020204" pitchFamily="34" charset="0"/>
              </a:rPr>
              <a:t>Etape 1. L’état des lieux des effectifs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554480"/>
            <a:ext cx="10515600" cy="4622483"/>
          </a:xfrm>
        </p:spPr>
        <p:txBody>
          <a:bodyPr>
            <a:normAutofit/>
          </a:bodyPr>
          <a:lstStyle/>
          <a:p>
            <a:pPr marL="0" indent="0">
              <a:buNone/>
            </a:pPr>
            <a:r>
              <a:rPr lang="fr-FR" i="1" dirty="0" smtClean="0">
                <a:latin typeface="Times New Roman" panose="02020603050405020304" pitchFamily="18" charset="0"/>
                <a:cs typeface="Times New Roman" panose="02020603050405020304" pitchFamily="18" charset="0"/>
              </a:rPr>
              <a:t>Sur la base du bilan social</a:t>
            </a:r>
          </a:p>
          <a:p>
            <a:pPr marL="0" indent="0">
              <a:buNone/>
            </a:pPr>
            <a:endParaRPr lang="fr-FR" i="1" dirty="0" smtClean="0">
              <a:latin typeface="Times New Roman" panose="02020603050405020304" pitchFamily="18" charset="0"/>
              <a:cs typeface="Times New Roman" panose="02020603050405020304" pitchFamily="18" charset="0"/>
            </a:endParaRPr>
          </a:p>
          <a:p>
            <a:pPr marL="457200" lvl="1" indent="0" algn="just">
              <a:buNone/>
            </a:pPr>
            <a:r>
              <a:rPr lang="fr-FR" dirty="0" smtClean="0">
                <a:sym typeface="Wingdings" panose="05000000000000000000" pitchFamily="2" charset="2"/>
              </a:rPr>
              <a:t> </a:t>
            </a:r>
            <a:r>
              <a:rPr lang="fr-FR" sz="2500" dirty="0" smtClean="0">
                <a:latin typeface="Times New Roman" panose="02020603050405020304" pitchFamily="18" charset="0"/>
                <a:cs typeface="Times New Roman" panose="02020603050405020304" pitchFamily="18" charset="0"/>
              </a:rPr>
              <a:t>Effectifs globaux fonctionnaires/contractuels permanents/contractuels non permanents (nombre et ETP)</a:t>
            </a:r>
          </a:p>
          <a:p>
            <a:pPr lvl="1" algn="just">
              <a:buFont typeface="Wingdings" panose="05000000000000000000" pitchFamily="2" charset="2"/>
              <a:buChar char="l"/>
            </a:pPr>
            <a:r>
              <a:rPr lang="fr-FR" sz="2500" dirty="0" smtClean="0">
                <a:latin typeface="Times New Roman" panose="02020603050405020304" pitchFamily="18" charset="0"/>
                <a:cs typeface="Times New Roman" panose="02020603050405020304" pitchFamily="18" charset="0"/>
                <a:sym typeface="Wingdings" panose="05000000000000000000" pitchFamily="2" charset="2"/>
              </a:rPr>
              <a:t>La répartition des agents par catégorie A/B/C</a:t>
            </a:r>
          </a:p>
          <a:p>
            <a:pPr lvl="1" algn="just">
              <a:buFont typeface="Wingdings" panose="05000000000000000000" pitchFamily="2" charset="2"/>
              <a:buChar char="l"/>
            </a:pPr>
            <a:r>
              <a:rPr lang="fr-FR" sz="2500" dirty="0" smtClean="0">
                <a:latin typeface="Times New Roman" panose="02020603050405020304" pitchFamily="18" charset="0"/>
                <a:cs typeface="Times New Roman" panose="02020603050405020304" pitchFamily="18" charset="0"/>
                <a:sym typeface="Wingdings" panose="05000000000000000000" pitchFamily="2" charset="2"/>
              </a:rPr>
              <a:t> La répartition des effectifs par filière et par service (à voir compte tenu de la taille des collectivités)</a:t>
            </a:r>
          </a:p>
          <a:p>
            <a:pPr lvl="1" algn="just">
              <a:buFont typeface="Wingdings" panose="05000000000000000000" pitchFamily="2" charset="2"/>
              <a:buChar char="l"/>
            </a:pPr>
            <a:r>
              <a:rPr lang="fr-FR" sz="2500" dirty="0" smtClean="0">
                <a:latin typeface="Times New Roman" panose="02020603050405020304" pitchFamily="18" charset="0"/>
                <a:cs typeface="Times New Roman" panose="02020603050405020304" pitchFamily="18" charset="0"/>
                <a:sym typeface="Wingdings" panose="05000000000000000000" pitchFamily="2" charset="2"/>
              </a:rPr>
              <a:t> La répartition hommes/femmes</a:t>
            </a:r>
          </a:p>
          <a:p>
            <a:pPr lvl="1" algn="just">
              <a:buFont typeface="Wingdings" panose="05000000000000000000" pitchFamily="2" charset="2"/>
              <a:buChar char="l"/>
            </a:pPr>
            <a:r>
              <a:rPr lang="fr-FR" sz="2500" dirty="0" smtClean="0">
                <a:latin typeface="Times New Roman" panose="02020603050405020304" pitchFamily="18" charset="0"/>
                <a:cs typeface="Times New Roman" panose="02020603050405020304" pitchFamily="18" charset="0"/>
                <a:sym typeface="Wingdings" panose="05000000000000000000" pitchFamily="2" charset="2"/>
              </a:rPr>
              <a:t> Le bilan des métiers et des compétences</a:t>
            </a:r>
            <a:endParaRPr lang="fr-FR" sz="2500" dirty="0">
              <a:latin typeface="Times New Roman" panose="02020603050405020304" pitchFamily="18" charset="0"/>
              <a:cs typeface="Times New Roman" panose="02020603050405020304" pitchFamily="18" charset="0"/>
              <a:sym typeface="Wingdings" panose="05000000000000000000" pitchFamily="2" charset="2"/>
            </a:endParaRPr>
          </a:p>
          <a:p>
            <a:pPr marL="457200" lvl="1" indent="0">
              <a:buNone/>
            </a:pPr>
            <a:endParaRPr lang="fr-FR" dirty="0"/>
          </a:p>
        </p:txBody>
      </p:sp>
    </p:spTree>
    <p:extLst>
      <p:ext uri="{BB962C8B-B14F-4D97-AF65-F5344CB8AC3E}">
        <p14:creationId xmlns:p14="http://schemas.microsoft.com/office/powerpoint/2010/main" val="1818083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00050"/>
            <a:ext cx="10515600" cy="577691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pPr marL="0" indent="0" algn="just">
              <a:buNone/>
            </a:pPr>
            <a:r>
              <a:rPr lang="fr-FR" dirty="0" smtClean="0">
                <a:latin typeface="Times New Roman" panose="02020603050405020304" pitchFamily="18" charset="0"/>
                <a:cs typeface="Times New Roman" panose="02020603050405020304" pitchFamily="18" charset="0"/>
              </a:rPr>
              <a:t>Les collectivités ayant effectué la saisie de leur bilan social via l’application web « Application Données sociales » peuvent obtenir des synthèses thématiques de leur situation qui peuvent servir de base pour cette partie:</a:t>
            </a:r>
          </a:p>
          <a:p>
            <a:pPr marL="0" indent="0">
              <a:buNone/>
            </a:pPr>
            <a:r>
              <a:rPr lang="fr-FR" dirty="0" smtClean="0">
                <a:latin typeface="Times New Roman" panose="02020603050405020304" pitchFamily="18" charset="0"/>
                <a:cs typeface="Times New Roman" panose="02020603050405020304" pitchFamily="18" charset="0"/>
              </a:rPr>
              <a:t>  </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u="sng" dirty="0">
                <a:latin typeface="Times New Roman" panose="02020603050405020304" pitchFamily="18" charset="0"/>
                <a:cs typeface="Times New Roman" panose="02020603050405020304" pitchFamily="18" charset="0"/>
                <a:sym typeface="Wingdings" panose="05000000000000000000" pitchFamily="2" charset="2"/>
              </a:rPr>
              <a:t>U</a:t>
            </a:r>
            <a:r>
              <a:rPr lang="fr-FR" u="sng" dirty="0" smtClean="0">
                <a:latin typeface="Times New Roman" panose="02020603050405020304" pitchFamily="18" charset="0"/>
                <a:cs typeface="Times New Roman" panose="02020603050405020304" pitchFamily="18" charset="0"/>
              </a:rPr>
              <a:t>ne synthèse bilan social </a:t>
            </a:r>
            <a:r>
              <a:rPr lang="fr-FR" dirty="0" smtClean="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effectifs, caractéristiques des agents permanents, temps de travail des agents permanents,  pyramide des âges, équivalents temps plein rémunéré, positions particulières, mouvements, évolution professionnelle, sanction disciplinaire, budget et rémunération, absences, accidents du travail, prévention et risques professionnels, handicap, formation, action sociale et protection sociale complémentaire, relations sociales…  </a:t>
            </a:r>
          </a:p>
          <a:p>
            <a:pPr marL="0" indent="0" algn="just">
              <a:buNone/>
            </a:pPr>
            <a:r>
              <a:rPr lang="fr-FR" sz="24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u="sng" dirty="0" smtClean="0">
                <a:latin typeface="Times New Roman" panose="02020603050405020304" pitchFamily="18" charset="0"/>
                <a:cs typeface="Times New Roman" panose="02020603050405020304" pitchFamily="18" charset="0"/>
              </a:rPr>
              <a:t>Une synthèse des indicateurs de l’absentéisme </a:t>
            </a:r>
            <a:r>
              <a:rPr lang="fr-FR" dirty="0" smtClean="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données de cadrage, données globales sur l’absentéisme, zoom sur la maladie ordinaire, la longue maladie, la grave maladie et la maladie de longue durée, la disponibilité d’office, sur les maladies professionnelles, les congés maternité/paternité, et les absences pour « autres raisons »… </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u="sng" dirty="0" smtClean="0">
                <a:latin typeface="Times New Roman" panose="02020603050405020304" pitchFamily="18" charset="0"/>
                <a:cs typeface="Times New Roman" panose="02020603050405020304" pitchFamily="18" charset="0"/>
              </a:rPr>
              <a:t>Une synthèse sur les indicateurs sur la santé, la sécurité et les conditions de travail </a:t>
            </a:r>
            <a:r>
              <a:rPr lang="fr-FR" dirty="0" smtClean="0">
                <a:latin typeface="Times New Roman" panose="02020603050405020304" pitchFamily="18" charset="0"/>
                <a:cs typeface="Times New Roman" panose="02020603050405020304" pitchFamily="18" charset="0"/>
              </a:rPr>
              <a:t>: </a:t>
            </a:r>
            <a:r>
              <a:rPr lang="fr-FR" sz="2400" i="1" dirty="0" smtClean="0">
                <a:latin typeface="Times New Roman" panose="02020603050405020304" pitchFamily="18" charset="0"/>
                <a:cs typeface="Times New Roman" panose="02020603050405020304" pitchFamily="18" charset="0"/>
              </a:rPr>
              <a:t>données de cadrage, accidents de service, de trajets, maladies professionnelles, inaptitudes et éléments relatifs à la prévention…  </a:t>
            </a:r>
          </a:p>
          <a:p>
            <a:endParaRPr lang="fr-FR" dirty="0" smtClean="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703816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Century Gothic" panose="020B0502020202020204" pitchFamily="34" charset="0"/>
              </a:rPr>
              <a:t>Etape 2. La prospective RH</a:t>
            </a:r>
            <a:endParaRPr lang="fr-FR" dirty="0">
              <a:latin typeface="Century Gothic" panose="020B0502020202020204" pitchFamily="34" charset="0"/>
            </a:endParaRPr>
          </a:p>
        </p:txBody>
      </p:sp>
      <p:sp>
        <p:nvSpPr>
          <p:cNvPr id="3" name="Espace réservé du contenu 2"/>
          <p:cNvSpPr>
            <a:spLocks noGrp="1"/>
          </p:cNvSpPr>
          <p:nvPr>
            <p:ph idx="1"/>
          </p:nvPr>
        </p:nvSpPr>
        <p:spPr/>
        <p:txBody>
          <a:bodyPr>
            <a:normAutofit lnSpcReduction="10000"/>
          </a:bodyPr>
          <a:lstStyle/>
          <a:p>
            <a:pPr marL="0" indent="0" algn="just">
              <a:buNone/>
            </a:pPr>
            <a:r>
              <a:rPr lang="fr-FR" dirty="0" smtClean="0">
                <a:latin typeface="Times New Roman" panose="02020603050405020304" pitchFamily="18" charset="0"/>
                <a:cs typeface="Times New Roman" panose="02020603050405020304" pitchFamily="18" charset="0"/>
              </a:rPr>
              <a:t>Il s’agit ici de déterminer, selon les possibilités de la collectivité, les évolutions futures en matière de RH.</a:t>
            </a:r>
          </a:p>
          <a:p>
            <a:pPr marL="0" indent="0">
              <a:buNone/>
            </a:pPr>
            <a:endParaRPr lang="fr-FR" dirty="0">
              <a:latin typeface="Times New Roman" panose="02020603050405020304" pitchFamily="18" charset="0"/>
              <a:cs typeface="Times New Roman" panose="02020603050405020304" pitchFamily="18" charset="0"/>
            </a:endParaRPr>
          </a:p>
          <a:p>
            <a:pPr algn="just"/>
            <a:r>
              <a:rPr lang="fr-FR" b="1" dirty="0" smtClean="0">
                <a:latin typeface="Times New Roman" panose="02020603050405020304" pitchFamily="18" charset="0"/>
                <a:cs typeface="Times New Roman" panose="02020603050405020304" pitchFamily="18" charset="0"/>
              </a:rPr>
              <a:t>Augmentation/diminution des effectifs de manière pluriannuelle</a:t>
            </a:r>
          </a:p>
          <a:p>
            <a:pPr algn="just"/>
            <a:r>
              <a:rPr lang="fr-FR" b="1" dirty="0" smtClean="0">
                <a:latin typeface="Times New Roman" panose="02020603050405020304" pitchFamily="18" charset="0"/>
                <a:cs typeface="Times New Roman" panose="02020603050405020304" pitchFamily="18" charset="0"/>
              </a:rPr>
              <a:t>Prévision des départs sur les 3 prochaines années </a:t>
            </a:r>
            <a:r>
              <a:rPr lang="fr-FR" dirty="0" smtClean="0">
                <a:latin typeface="Times New Roman" panose="02020603050405020304" pitchFamily="18" charset="0"/>
                <a:cs typeface="Times New Roman" panose="02020603050405020304" pitchFamily="18" charset="0"/>
              </a:rPr>
              <a:t>(retraite notamment) </a:t>
            </a:r>
          </a:p>
          <a:p>
            <a:pPr algn="just"/>
            <a:r>
              <a:rPr lang="fr-FR" b="1" dirty="0" smtClean="0">
                <a:latin typeface="Times New Roman" panose="02020603050405020304" pitchFamily="18" charset="0"/>
                <a:cs typeface="Times New Roman" panose="02020603050405020304" pitchFamily="18" charset="0"/>
              </a:rPr>
              <a:t>Besoins futurs </a:t>
            </a:r>
            <a:r>
              <a:rPr lang="fr-FR" dirty="0" smtClean="0">
                <a:latin typeface="Times New Roman" panose="02020603050405020304" pitchFamily="18" charset="0"/>
                <a:cs typeface="Times New Roman" panose="02020603050405020304" pitchFamily="18" charset="0"/>
              </a:rPr>
              <a:t>(réorganisation des services, changement d’organigramme)</a:t>
            </a:r>
          </a:p>
          <a:p>
            <a:pPr algn="just"/>
            <a:r>
              <a:rPr lang="fr-FR" b="1" dirty="0">
                <a:latin typeface="Times New Roman" panose="02020603050405020304" pitchFamily="18" charset="0"/>
                <a:cs typeface="Times New Roman" panose="02020603050405020304" pitchFamily="18" charset="0"/>
              </a:rPr>
              <a:t>Tous éléments concernant la gestion prévisionnelle de leurs </a:t>
            </a:r>
            <a:r>
              <a:rPr lang="fr-FR" b="1" dirty="0" smtClean="0">
                <a:latin typeface="Times New Roman" panose="02020603050405020304" pitchFamily="18" charset="0"/>
                <a:cs typeface="Times New Roman" panose="02020603050405020304" pitchFamily="18" charset="0"/>
              </a:rPr>
              <a:t>effectifs</a:t>
            </a:r>
            <a:r>
              <a:rPr lang="fr-FR" b="1"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(ouverture de services, nouvelles missions, intercommunalité)</a:t>
            </a:r>
          </a:p>
        </p:txBody>
      </p:sp>
    </p:spTree>
    <p:extLst>
      <p:ext uri="{BB962C8B-B14F-4D97-AF65-F5344CB8AC3E}">
        <p14:creationId xmlns:p14="http://schemas.microsoft.com/office/powerpoint/2010/main" val="9699749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Century Gothic" panose="020B0502020202020204" pitchFamily="34" charset="0"/>
              </a:rPr>
              <a:t>Etape 3. Les politiques internes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520190"/>
            <a:ext cx="10515600" cy="5029200"/>
          </a:xfrm>
        </p:spPr>
        <p:txBody>
          <a:bodyPr>
            <a:noAutofit/>
          </a:bodyPr>
          <a:lstStyle/>
          <a:p>
            <a:pPr marL="0" indent="0" algn="just">
              <a:buNone/>
            </a:pPr>
            <a:r>
              <a:rPr lang="fr-FR" sz="2000" dirty="0" smtClean="0">
                <a:latin typeface="Times New Roman" panose="02020603050405020304" pitchFamily="18" charset="0"/>
                <a:cs typeface="Times New Roman" panose="02020603050405020304" pitchFamily="18" charset="0"/>
              </a:rPr>
              <a:t>Se basant sur les éléments identifiés précédemment, la collectivité définira la politique RH à mettre en œuvre. Les LDG doivent permettre de:</a:t>
            </a:r>
            <a:endParaRPr lang="fr-FR" sz="1000" dirty="0" smtClean="0">
              <a:latin typeface="Times New Roman" panose="02020603050405020304" pitchFamily="18" charset="0"/>
              <a:cs typeface="Times New Roman" panose="02020603050405020304" pitchFamily="18" charset="0"/>
            </a:endParaRPr>
          </a:p>
          <a:p>
            <a:pPr marL="0" indent="0" algn="just">
              <a:buNone/>
            </a:pPr>
            <a:r>
              <a:rPr lang="fr-FR" sz="20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000" i="1" dirty="0" smtClean="0">
                <a:latin typeface="Times New Roman" panose="02020603050405020304" pitchFamily="18" charset="0"/>
                <a:cs typeface="Times New Roman" panose="02020603050405020304" pitchFamily="18" charset="0"/>
              </a:rPr>
              <a:t>Formaliser les politiques RH</a:t>
            </a:r>
          </a:p>
          <a:p>
            <a:pPr algn="just">
              <a:buFont typeface="Wingdings" panose="05000000000000000000" pitchFamily="2" charset="2"/>
              <a:buChar char="è"/>
            </a:pPr>
            <a:r>
              <a:rPr lang="fr-FR" sz="2000" i="1" dirty="0" smtClean="0">
                <a:latin typeface="Times New Roman" panose="02020603050405020304" pitchFamily="18" charset="0"/>
                <a:cs typeface="Times New Roman" panose="02020603050405020304" pitchFamily="18" charset="0"/>
              </a:rPr>
              <a:t>Définir les objectifs et les actions</a:t>
            </a:r>
          </a:p>
          <a:p>
            <a:pPr algn="just">
              <a:buFont typeface="Wingdings" panose="05000000000000000000" pitchFamily="2" charset="2"/>
              <a:buChar char="è"/>
            </a:pPr>
            <a:endParaRPr lang="fr-FR" sz="1000" dirty="0" smtClean="0">
              <a:latin typeface="Times New Roman" panose="02020603050405020304" pitchFamily="18" charset="0"/>
              <a:cs typeface="Times New Roman" panose="02020603050405020304" pitchFamily="18" charset="0"/>
            </a:endParaRPr>
          </a:p>
          <a:p>
            <a:pPr marL="0" indent="0" algn="just">
              <a:buNone/>
            </a:pPr>
            <a:r>
              <a:rPr lang="fr-FR" sz="2000" b="1" dirty="0" smtClean="0">
                <a:latin typeface="Times New Roman" panose="02020603050405020304" pitchFamily="18" charset="0"/>
                <a:cs typeface="Times New Roman" panose="02020603050405020304" pitchFamily="18" charset="0"/>
              </a:rPr>
              <a:t>En fonction de sa taille, la CT doit prévoir son plan d’actions et les délais de réalisation. Ces projets peuvent être liés aux orientations générales politiques prévues par les élus pour le mandat à venir. </a:t>
            </a:r>
            <a:r>
              <a:rPr lang="fr-FR" sz="2000" dirty="0" smtClean="0">
                <a:latin typeface="Times New Roman" panose="02020603050405020304" pitchFamily="18" charset="0"/>
                <a:cs typeface="Times New Roman" panose="02020603050405020304" pitchFamily="18" charset="0"/>
              </a:rPr>
              <a:t>Les choix peuvent faire l’objet d’une concertation, en amont de la présentation auprès du comité technique, avec les organisations syndicales.</a:t>
            </a:r>
          </a:p>
          <a:p>
            <a:pPr marL="0" indent="0" algn="just">
              <a:buNone/>
            </a:pPr>
            <a:endParaRPr lang="fr-FR" sz="1000" b="1" dirty="0" smtClean="0">
              <a:latin typeface="Times New Roman" panose="02020603050405020304" pitchFamily="18" charset="0"/>
              <a:cs typeface="Times New Roman" panose="02020603050405020304" pitchFamily="18" charset="0"/>
            </a:endParaRPr>
          </a:p>
          <a:p>
            <a:pPr marL="0" indent="0" algn="just">
              <a:buNone/>
            </a:pPr>
            <a:r>
              <a:rPr lang="fr-FR" sz="2000" dirty="0" smtClean="0">
                <a:latin typeface="Times New Roman" panose="02020603050405020304" pitchFamily="18" charset="0"/>
                <a:cs typeface="Times New Roman" panose="02020603050405020304" pitchFamily="18" charset="0"/>
              </a:rPr>
              <a:t>Sans être exhaustif, </a:t>
            </a:r>
            <a:r>
              <a:rPr lang="fr-FR" sz="2000" u="sng" dirty="0" smtClean="0">
                <a:latin typeface="Times New Roman" panose="02020603050405020304" pitchFamily="18" charset="0"/>
                <a:cs typeface="Times New Roman" panose="02020603050405020304" pitchFamily="18" charset="0"/>
              </a:rPr>
              <a:t>les chantiers RH peuvent relever des domaines suivants </a:t>
            </a:r>
            <a:r>
              <a:rPr lang="fr-FR" sz="2000" dirty="0" smtClean="0">
                <a:latin typeface="Times New Roman" panose="02020603050405020304" pitchFamily="18" charset="0"/>
                <a:cs typeface="Times New Roman" panose="02020603050405020304" pitchFamily="18" charset="0"/>
              </a:rPr>
              <a:t>: </a:t>
            </a:r>
          </a:p>
          <a:p>
            <a:pPr marL="0" indent="0" algn="just">
              <a:buNone/>
            </a:pPr>
            <a:r>
              <a:rPr lang="fr-FR" sz="2000" dirty="0">
                <a:latin typeface="Times New Roman" panose="02020603050405020304" pitchFamily="18" charset="0"/>
                <a:cs typeface="Times New Roman" panose="02020603050405020304" pitchFamily="18" charset="0"/>
              </a:rPr>
              <a:t>Effectifs de la collectivité • Gestion des absences </a:t>
            </a:r>
            <a:r>
              <a:rPr lang="fr-FR" sz="2000" dirty="0">
                <a:latin typeface="Times New Roman" panose="02020603050405020304" pitchFamily="18" charset="0"/>
                <a:cs typeface="Times New Roman" panose="02020603050405020304" pitchFamily="18" charset="0"/>
                <a:sym typeface="Wingdings" panose="05000000000000000000" pitchFamily="2" charset="2"/>
              </a:rPr>
              <a:t></a:t>
            </a:r>
            <a:r>
              <a:rPr lang="fr-FR" sz="2000" dirty="0">
                <a:latin typeface="Times New Roman" panose="02020603050405020304" pitchFamily="18" charset="0"/>
                <a:cs typeface="Times New Roman" panose="02020603050405020304" pitchFamily="18" charset="0"/>
              </a:rPr>
              <a:t> Conditions de travail • Recrutement et mobilité • Rémunération • Temps de travail • Formations • Développement de l’emploi des personnes en situation de handicap • Action sociale • Égalité hommes/femmes… </a:t>
            </a:r>
          </a:p>
          <a:p>
            <a:pPr marL="0" indent="0" algn="just">
              <a:buNone/>
            </a:pPr>
            <a:endParaRPr lang="fr-FR"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2714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422108" y="146916"/>
            <a:ext cx="10516511" cy="1203902"/>
          </a:xfrm>
          <a:prstGeom prst="rect">
            <a:avLst/>
          </a:prstGeom>
        </p:spPr>
      </p:pic>
      <p:graphicFrame>
        <p:nvGraphicFramePr>
          <p:cNvPr id="6" name="Espace réservé du contenu 3"/>
          <p:cNvGraphicFramePr>
            <a:graphicFrameLocks noGrp="1"/>
          </p:cNvGraphicFramePr>
          <p:nvPr>
            <p:ph idx="1"/>
            <p:extLst>
              <p:ext uri="{D42A27DB-BD31-4B8C-83A1-F6EECF244321}">
                <p14:modId xmlns:p14="http://schemas.microsoft.com/office/powerpoint/2010/main" val="3071268855"/>
              </p:ext>
            </p:extLst>
          </p:nvPr>
        </p:nvGraphicFramePr>
        <p:xfrm>
          <a:off x="921325" y="1139825"/>
          <a:ext cx="9518076" cy="5309703"/>
        </p:xfrm>
        <a:graphic>
          <a:graphicData uri="http://schemas.openxmlformats.org/drawingml/2006/table">
            <a:tbl>
              <a:tblPr firstRow="1" firstCol="1" bandRow="1">
                <a:tableStyleId>{5C22544A-7EE6-4342-B048-85BDC9FD1C3A}</a:tableStyleId>
              </a:tblPr>
              <a:tblGrid>
                <a:gridCol w="2379519">
                  <a:extLst>
                    <a:ext uri="{9D8B030D-6E8A-4147-A177-3AD203B41FA5}">
                      <a16:colId xmlns="" xmlns:a16="http://schemas.microsoft.com/office/drawing/2014/main" val="20000"/>
                    </a:ext>
                  </a:extLst>
                </a:gridCol>
                <a:gridCol w="2379519">
                  <a:extLst>
                    <a:ext uri="{9D8B030D-6E8A-4147-A177-3AD203B41FA5}">
                      <a16:colId xmlns="" xmlns:a16="http://schemas.microsoft.com/office/drawing/2014/main" val="20001"/>
                    </a:ext>
                  </a:extLst>
                </a:gridCol>
                <a:gridCol w="2379519">
                  <a:extLst>
                    <a:ext uri="{9D8B030D-6E8A-4147-A177-3AD203B41FA5}">
                      <a16:colId xmlns="" xmlns:a16="http://schemas.microsoft.com/office/drawing/2014/main" val="20002"/>
                    </a:ext>
                  </a:extLst>
                </a:gridCol>
                <a:gridCol w="2379519">
                  <a:extLst>
                    <a:ext uri="{9D8B030D-6E8A-4147-A177-3AD203B41FA5}">
                      <a16:colId xmlns="" xmlns:a16="http://schemas.microsoft.com/office/drawing/2014/main" val="20003"/>
                    </a:ext>
                  </a:extLst>
                </a:gridCol>
              </a:tblGrid>
              <a:tr h="543874">
                <a:tc>
                  <a:txBody>
                    <a:bodyPr/>
                    <a:lstStyle/>
                    <a:p>
                      <a:pPr algn="ctr">
                        <a:lnSpc>
                          <a:spcPct val="107000"/>
                        </a:lnSpc>
                        <a:spcAft>
                          <a:spcPts val="0"/>
                        </a:spcAft>
                      </a:pPr>
                      <a:r>
                        <a:rPr lang="fr-FR" sz="1600" b="1"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OBJECTIFS RH LDG</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1"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DATE D’ECHEANCES FIXEES</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1"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ACTIONS A MENER ET DELAIS</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1"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ACTEURS</a:t>
                      </a:r>
                      <a:r>
                        <a:rPr lang="fr-FR" sz="1600" b="1" baseline="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 ASSOCIER</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654256">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Mettre à jour le régime indemnitaire de la collectivité </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Janvier 2022</a:t>
                      </a:r>
                    </a:p>
                    <a:p>
                      <a:pPr algn="ctr">
                        <a:lnSpc>
                          <a:spcPct val="107000"/>
                        </a:lnSpc>
                        <a:spcAft>
                          <a:spcPts val="0"/>
                        </a:spcAft>
                      </a:pP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Bilan de l’existant  </a:t>
                      </a:r>
                    </a:p>
                    <a:p>
                      <a:pPr algn="just">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Mise en place d’un groupe de travail </a:t>
                      </a:r>
                    </a:p>
                    <a:p>
                      <a:pPr algn="just">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Formalisation des propositions </a:t>
                      </a:r>
                    </a:p>
                    <a:p>
                      <a:pPr algn="just">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Validation des élus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DRH,</a:t>
                      </a: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représentants du personnel, autorité territoriale</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543874">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Revoir les effectifs de la collectivité compte tenu de l’ouverture d’une école et de 2 crèches</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Septembre 2023 </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Envisager</a:t>
                      </a: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des recrutements</a:t>
                      </a:r>
                    </a:p>
                    <a:p>
                      <a:pPr algn="ctr">
                        <a:lnSpc>
                          <a:spcPct val="107000"/>
                        </a:lnSpc>
                        <a:spcAft>
                          <a:spcPts val="0"/>
                        </a:spcAft>
                      </a:pP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Revoir le tableau des effectifs</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Elus,</a:t>
                      </a: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Directeur</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543874">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Mettre en conformité le temps de travail avec l’obligation légale des 1607 H</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Juin 2021</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Revoir la délibération</a:t>
                      </a:r>
                    </a:p>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Saisir</a:t>
                      </a: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le comité technique</a:t>
                      </a:r>
                    </a:p>
                    <a:p>
                      <a:pPr algn="ctr">
                        <a:lnSpc>
                          <a:spcPct val="107000"/>
                        </a:lnSpc>
                        <a:spcAft>
                          <a:spcPts val="0"/>
                        </a:spcAft>
                      </a:pP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Informer les agents</a:t>
                      </a:r>
                      <a:endPar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Secrétaire de mairie</a:t>
                      </a:r>
                    </a:p>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Maire</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1112928">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Formations</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Mai 2023</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Accompagner les cadres en matière de formation</a:t>
                      </a:r>
                    </a:p>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Mise en place d’une formation premiers secours</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Responsable</a:t>
                      </a: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formation</a:t>
                      </a:r>
                    </a:p>
                    <a:p>
                      <a:pPr algn="ctr">
                        <a:lnSpc>
                          <a:spcPct val="107000"/>
                        </a:lnSpc>
                        <a:spcAft>
                          <a:spcPts val="0"/>
                        </a:spcAft>
                      </a:pP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DRH</a:t>
                      </a:r>
                    </a:p>
                    <a:p>
                      <a:pPr algn="ctr">
                        <a:lnSpc>
                          <a:spcPct val="107000"/>
                        </a:lnSpc>
                        <a:spcAft>
                          <a:spcPts val="0"/>
                        </a:spcAft>
                      </a:pPr>
                      <a:r>
                        <a:rPr lang="fr-FR" sz="16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Directeur</a:t>
                      </a:r>
                      <a:endParaRPr lang="fr-FR"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402307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37210"/>
            <a:ext cx="10515600" cy="563975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marL="0" indent="0">
              <a:buNone/>
            </a:pPr>
            <a:endParaRPr lang="fr-FR" dirty="0" smtClean="0">
              <a:latin typeface="Century Gothic" panose="020B0502020202020204" pitchFamily="34" charset="0"/>
            </a:endParaRPr>
          </a:p>
          <a:p>
            <a:pPr marL="0" indent="0">
              <a:buNone/>
            </a:pPr>
            <a:endParaRPr lang="fr-FR" dirty="0">
              <a:latin typeface="Century Gothic" panose="020B0502020202020204" pitchFamily="34" charset="0"/>
            </a:endParaRPr>
          </a:p>
          <a:p>
            <a:pPr marL="0" indent="0" algn="ctr">
              <a:buNone/>
            </a:pPr>
            <a:endParaRPr lang="fr-FR" sz="4500" dirty="0" smtClean="0">
              <a:latin typeface="Century Gothic" panose="020B0502020202020204" pitchFamily="34" charset="0"/>
            </a:endParaRPr>
          </a:p>
          <a:p>
            <a:pPr marL="0" indent="0" algn="ctr">
              <a:buNone/>
            </a:pPr>
            <a:r>
              <a:rPr lang="fr-FR" sz="4500" dirty="0" smtClean="0">
                <a:latin typeface="Century Gothic" panose="020B0502020202020204" pitchFamily="34" charset="0"/>
              </a:rPr>
              <a:t>II/ Le </a:t>
            </a:r>
            <a:r>
              <a:rPr lang="fr-FR" sz="4500" smtClean="0">
                <a:latin typeface="Century Gothic" panose="020B0502020202020204" pitchFamily="34" charset="0"/>
              </a:rPr>
              <a:t>volet </a:t>
            </a:r>
            <a:r>
              <a:rPr lang="fr-FR" sz="4500" smtClean="0">
                <a:latin typeface="Century Gothic" panose="020B0502020202020204" pitchFamily="34" charset="0"/>
              </a:rPr>
              <a:t>carrière</a:t>
            </a:r>
            <a:endParaRPr lang="fr-FR" sz="4500" dirty="0"/>
          </a:p>
        </p:txBody>
      </p:sp>
    </p:spTree>
    <p:extLst>
      <p:ext uri="{BB962C8B-B14F-4D97-AF65-F5344CB8AC3E}">
        <p14:creationId xmlns:p14="http://schemas.microsoft.com/office/powerpoint/2010/main" val="2670599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052195"/>
          </a:xfrm>
        </p:spPr>
        <p:txBody>
          <a:bodyPr>
            <a:normAutofit fontScale="90000"/>
          </a:bodyPr>
          <a:lstStyle/>
          <a:p>
            <a:r>
              <a:rPr lang="fr-FR" sz="3600" dirty="0">
                <a:latin typeface="Century Gothic" panose="020B0502020202020204" pitchFamily="34" charset="0"/>
              </a:rPr>
              <a:t>Lignes directrices de gestion - promotion interne  </a:t>
            </a:r>
            <a:r>
              <a:rPr lang="fr-FR" dirty="0"/>
              <a:t/>
            </a:r>
            <a:br>
              <a:rPr lang="fr-FR" dirty="0"/>
            </a:br>
            <a:r>
              <a:rPr lang="fr-FR" dirty="0"/>
              <a:t> </a:t>
            </a:r>
          </a:p>
        </p:txBody>
      </p:sp>
      <p:sp>
        <p:nvSpPr>
          <p:cNvPr id="3" name="Espace réservé du contenu 2"/>
          <p:cNvSpPr>
            <a:spLocks noGrp="1"/>
          </p:cNvSpPr>
          <p:nvPr>
            <p:ph idx="1"/>
          </p:nvPr>
        </p:nvSpPr>
        <p:spPr>
          <a:xfrm>
            <a:off x="838200" y="1291590"/>
            <a:ext cx="10515600" cy="4885373"/>
          </a:xfrm>
        </p:spPr>
        <p:txBody>
          <a:bodyPr>
            <a:normAutofit fontScale="62500" lnSpcReduction="20000"/>
          </a:bodyPr>
          <a:lstStyle/>
          <a:p>
            <a:pPr marL="0" indent="0" algn="just">
              <a:buNone/>
            </a:pPr>
            <a:r>
              <a:rPr lang="fr-FR" u="sng" dirty="0">
                <a:latin typeface="Times New Roman" panose="02020603050405020304" pitchFamily="18" charset="0"/>
                <a:cs typeface="Times New Roman" panose="02020603050405020304" pitchFamily="18" charset="0"/>
              </a:rPr>
              <a:t>Pour les collectivités affiliées au </a:t>
            </a:r>
            <a:r>
              <a:rPr lang="fr-FR" u="sng" dirty="0" smtClean="0">
                <a:latin typeface="Times New Roman" panose="02020603050405020304" pitchFamily="18" charset="0"/>
                <a:cs typeface="Times New Roman" panose="02020603050405020304" pitchFamily="18" charset="0"/>
              </a:rPr>
              <a:t>CDG </a:t>
            </a:r>
            <a:r>
              <a:rPr lang="fr-FR" dirty="0" smtClean="0">
                <a:latin typeface="Times New Roman" panose="02020603050405020304" pitchFamily="18" charset="0"/>
                <a:cs typeface="Times New Roman" panose="02020603050405020304" pitchFamily="18" charset="0"/>
              </a:rPr>
              <a:t>: le </a:t>
            </a:r>
            <a:r>
              <a:rPr lang="fr-FR" dirty="0">
                <a:latin typeface="Times New Roman" panose="02020603050405020304" pitchFamily="18" charset="0"/>
                <a:cs typeface="Times New Roman" panose="02020603050405020304" pitchFamily="18" charset="0"/>
              </a:rPr>
              <a:t>Président du </a:t>
            </a:r>
            <a:r>
              <a:rPr lang="fr-FR" dirty="0" smtClean="0">
                <a:latin typeface="Times New Roman" panose="02020603050405020304" pitchFamily="18" charset="0"/>
                <a:cs typeface="Times New Roman" panose="02020603050405020304" pitchFamily="18" charset="0"/>
              </a:rPr>
              <a:t>CDG arrête </a:t>
            </a:r>
            <a:r>
              <a:rPr lang="fr-FR" dirty="0">
                <a:latin typeface="Times New Roman" panose="02020603050405020304" pitchFamily="18" charset="0"/>
                <a:cs typeface="Times New Roman" panose="02020603050405020304" pitchFamily="18" charset="0"/>
              </a:rPr>
              <a:t>les LDG relatives à la </a:t>
            </a:r>
            <a:r>
              <a:rPr lang="fr-FR" dirty="0" smtClean="0">
                <a:latin typeface="Times New Roman" panose="02020603050405020304" pitchFamily="18" charset="0"/>
                <a:cs typeface="Times New Roman" panose="02020603050405020304" pitchFamily="18" charset="0"/>
              </a:rPr>
              <a:t>PI </a:t>
            </a:r>
            <a:r>
              <a:rPr lang="fr-FR" dirty="0">
                <a:latin typeface="Times New Roman" panose="02020603050405020304" pitchFamily="18" charset="0"/>
                <a:cs typeface="Times New Roman" panose="02020603050405020304" pitchFamily="18" charset="0"/>
              </a:rPr>
              <a:t>qui serviront de base à l’établissement des listes d’aptitude pour la session </a:t>
            </a:r>
            <a:r>
              <a:rPr lang="fr-FR" dirty="0" smtClean="0">
                <a:latin typeface="Times New Roman" panose="02020603050405020304" pitchFamily="18" charset="0"/>
                <a:cs typeface="Times New Roman" panose="02020603050405020304" pitchFamily="18" charset="0"/>
              </a:rPr>
              <a:t>2021.  </a:t>
            </a:r>
            <a:endParaRPr lang="fr-FR" dirty="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Critères de sélection des dossiers</a:t>
            </a:r>
            <a:endParaRPr lang="fr-FR" dirty="0">
              <a:latin typeface="Times New Roman" panose="02020603050405020304" pitchFamily="18" charset="0"/>
              <a:cs typeface="Times New Roman" panose="02020603050405020304" pitchFamily="18" charset="0"/>
            </a:endParaRPr>
          </a:p>
          <a:p>
            <a:pPr marL="0" indent="0">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Si </a:t>
            </a:r>
            <a:r>
              <a:rPr lang="fr-FR" b="1" dirty="0">
                <a:latin typeface="Times New Roman" panose="02020603050405020304" pitchFamily="18" charset="0"/>
                <a:cs typeface="Times New Roman" panose="02020603050405020304" pitchFamily="18" charset="0"/>
              </a:rPr>
              <a:t>la collectivité relève du CT du </a:t>
            </a:r>
            <a:r>
              <a:rPr lang="fr-FR" b="1" dirty="0" smtClean="0">
                <a:latin typeface="Times New Roman" panose="02020603050405020304" pitchFamily="18" charset="0"/>
                <a:cs typeface="Times New Roman" panose="02020603050405020304" pitchFamily="18" charset="0"/>
              </a:rPr>
              <a:t>CDG </a:t>
            </a:r>
            <a:r>
              <a:rPr lang="fr-FR" dirty="0">
                <a:latin typeface="Times New Roman" panose="02020603050405020304" pitchFamily="18" charset="0"/>
                <a:cs typeface="Times New Roman" panose="02020603050405020304" pitchFamily="18" charset="0"/>
              </a:rPr>
              <a:t>: aucune action à mettre en œuvre. </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Si </a:t>
            </a:r>
            <a:r>
              <a:rPr lang="fr-FR" b="1" dirty="0">
                <a:latin typeface="Times New Roman" panose="02020603050405020304" pitchFamily="18" charset="0"/>
                <a:cs typeface="Times New Roman" panose="02020603050405020304" pitchFamily="18" charset="0"/>
              </a:rPr>
              <a:t>la collectivité a un CT local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transmission du projet par </a:t>
            </a:r>
            <a:r>
              <a:rPr lang="fr-FR" dirty="0">
                <a:latin typeface="Times New Roman" panose="02020603050405020304" pitchFamily="18" charset="0"/>
                <a:cs typeface="Times New Roman" panose="02020603050405020304" pitchFamily="18" charset="0"/>
              </a:rPr>
              <a:t>le </a:t>
            </a:r>
            <a:r>
              <a:rPr lang="fr-FR" dirty="0" smtClean="0">
                <a:latin typeface="Times New Roman" panose="02020603050405020304" pitchFamily="18" charset="0"/>
                <a:cs typeface="Times New Roman" panose="02020603050405020304" pitchFamily="18" charset="0"/>
              </a:rPr>
              <a:t>CDG aux CT et </a:t>
            </a:r>
            <a:r>
              <a:rPr lang="fr-FR" dirty="0">
                <a:latin typeface="Times New Roman" panose="02020603050405020304" pitchFamily="18" charset="0"/>
                <a:cs typeface="Times New Roman" panose="02020603050405020304" pitchFamily="18" charset="0"/>
              </a:rPr>
              <a:t>à soumettre </a:t>
            </a:r>
            <a:r>
              <a:rPr lang="fr-FR" dirty="0" smtClean="0">
                <a:latin typeface="Times New Roman" panose="02020603050405020304" pitchFamily="18" charset="0"/>
                <a:cs typeface="Times New Roman" panose="02020603050405020304" pitchFamily="18" charset="0"/>
              </a:rPr>
              <a:t>au CT local </a:t>
            </a:r>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L</a:t>
            </a:r>
            <a:r>
              <a:rPr lang="fr-FR" dirty="0" smtClean="0">
                <a:latin typeface="Times New Roman" panose="02020603050405020304" pitchFamily="18" charset="0"/>
                <a:cs typeface="Times New Roman" panose="02020603050405020304" pitchFamily="18" charset="0"/>
              </a:rPr>
              <a:t>’autorité </a:t>
            </a:r>
            <a:r>
              <a:rPr lang="fr-FR" dirty="0">
                <a:latin typeface="Times New Roman" panose="02020603050405020304" pitchFamily="18" charset="0"/>
                <a:cs typeface="Times New Roman" panose="02020603050405020304" pitchFamily="18" charset="0"/>
              </a:rPr>
              <a:t>territoriale </a:t>
            </a:r>
            <a:r>
              <a:rPr lang="fr-FR" dirty="0" smtClean="0">
                <a:latin typeface="Times New Roman" panose="02020603050405020304" pitchFamily="18" charset="0"/>
                <a:cs typeface="Times New Roman" panose="02020603050405020304" pitchFamily="18" charset="0"/>
              </a:rPr>
              <a:t>propose </a:t>
            </a:r>
            <a:r>
              <a:rPr lang="fr-FR" dirty="0">
                <a:latin typeface="Times New Roman" panose="02020603050405020304" pitchFamily="18" charset="0"/>
                <a:cs typeface="Times New Roman" panose="02020603050405020304" pitchFamily="18" charset="0"/>
              </a:rPr>
              <a:t>les dossiers des agents </a:t>
            </a:r>
            <a:r>
              <a:rPr lang="fr-FR" dirty="0" smtClean="0">
                <a:latin typeface="Times New Roman" panose="02020603050405020304" pitchFamily="18" charset="0"/>
                <a:cs typeface="Times New Roman" panose="02020603050405020304" pitchFamily="18" charset="0"/>
              </a:rPr>
              <a:t>à la PI, </a:t>
            </a:r>
            <a:r>
              <a:rPr lang="fr-FR" dirty="0">
                <a:latin typeface="Times New Roman" panose="02020603050405020304" pitchFamily="18" charset="0"/>
                <a:cs typeface="Times New Roman" panose="02020603050405020304" pitchFamily="18" charset="0"/>
              </a:rPr>
              <a:t>qui relève toujours du </a:t>
            </a:r>
            <a:r>
              <a:rPr lang="fr-FR" dirty="0" smtClean="0">
                <a:latin typeface="Times New Roman" panose="02020603050405020304" pitchFamily="18" charset="0"/>
                <a:cs typeface="Times New Roman" panose="02020603050405020304" pitchFamily="18" charset="0"/>
              </a:rPr>
              <a:t>CDG, </a:t>
            </a:r>
            <a:r>
              <a:rPr lang="fr-FR" dirty="0">
                <a:latin typeface="Times New Roman" panose="02020603050405020304" pitchFamily="18" charset="0"/>
                <a:cs typeface="Times New Roman" panose="02020603050405020304" pitchFamily="18" charset="0"/>
              </a:rPr>
              <a:t>après avoir pris en compte leur valeur professionnelle.  </a:t>
            </a:r>
          </a:p>
          <a:p>
            <a:endParaRPr lang="fr-FR" dirty="0">
              <a:latin typeface="Times New Roman" panose="02020603050405020304" pitchFamily="18" charset="0"/>
              <a:cs typeface="Times New Roman" panose="02020603050405020304" pitchFamily="18" charset="0"/>
            </a:endParaRPr>
          </a:p>
          <a:p>
            <a:pPr marL="0" indent="0" algn="just">
              <a:buNone/>
            </a:pPr>
            <a:r>
              <a:rPr lang="fr-FR" sz="30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3000" b="1" u="sng" dirty="0" smtClean="0">
                <a:latin typeface="Times New Roman" panose="02020603050405020304" pitchFamily="18" charset="0"/>
                <a:cs typeface="Times New Roman" panose="02020603050405020304" pitchFamily="18" charset="0"/>
              </a:rPr>
              <a:t>A </a:t>
            </a:r>
            <a:r>
              <a:rPr lang="fr-FR" sz="3000" b="1" u="sng" dirty="0">
                <a:latin typeface="Times New Roman" panose="02020603050405020304" pitchFamily="18" charset="0"/>
                <a:cs typeface="Times New Roman" panose="02020603050405020304" pitchFamily="18" charset="0"/>
              </a:rPr>
              <a:t>noter </a:t>
            </a:r>
            <a:r>
              <a:rPr lang="fr-FR" sz="3000" dirty="0">
                <a:latin typeface="Times New Roman" panose="02020603050405020304" pitchFamily="18" charset="0"/>
                <a:cs typeface="Times New Roman" panose="02020603050405020304" pitchFamily="18" charset="0"/>
              </a:rPr>
              <a:t>: </a:t>
            </a:r>
            <a:r>
              <a:rPr lang="fr-FR" sz="3000" i="1" dirty="0">
                <a:latin typeface="Times New Roman" panose="02020603050405020304" pitchFamily="18" charset="0"/>
                <a:cs typeface="Times New Roman" panose="02020603050405020304" pitchFamily="18" charset="0"/>
              </a:rPr>
              <a:t>la collectivité peut prévoir dans ses propres LDG les critères qu’elle entend mettre en œuvre pour sélectionner les dossiers présentés au </a:t>
            </a:r>
            <a:r>
              <a:rPr lang="fr-FR" sz="3000" i="1" dirty="0" smtClean="0">
                <a:latin typeface="Times New Roman" panose="02020603050405020304" pitchFamily="18" charset="0"/>
                <a:cs typeface="Times New Roman" panose="02020603050405020304" pitchFamily="18" charset="0"/>
              </a:rPr>
              <a:t>CDG </a:t>
            </a:r>
            <a:r>
              <a:rPr lang="fr-FR" sz="3000" i="1" dirty="0">
                <a:latin typeface="Times New Roman" panose="02020603050405020304" pitchFamily="18" charset="0"/>
                <a:cs typeface="Times New Roman" panose="02020603050405020304" pitchFamily="18" charset="0"/>
              </a:rPr>
              <a:t>au titre de la promotion interne.  </a:t>
            </a:r>
          </a:p>
          <a:p>
            <a:endParaRPr lang="fr-FR" sz="3000" dirty="0">
              <a:latin typeface="Times New Roman" panose="02020603050405020304" pitchFamily="18" charset="0"/>
              <a:cs typeface="Times New Roman" panose="02020603050405020304" pitchFamily="18" charset="0"/>
            </a:endParaRPr>
          </a:p>
          <a:p>
            <a:pPr marL="0" indent="0" algn="just">
              <a:buNone/>
            </a:pPr>
            <a:r>
              <a:rPr lang="fr-FR" sz="30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3000" b="1" u="sng" dirty="0" smtClean="0">
                <a:latin typeface="Times New Roman" panose="02020603050405020304" pitchFamily="18" charset="0"/>
                <a:cs typeface="Times New Roman" panose="02020603050405020304" pitchFamily="18" charset="0"/>
              </a:rPr>
              <a:t>Rappel</a:t>
            </a:r>
            <a:r>
              <a:rPr lang="fr-FR" sz="3000" dirty="0" smtClean="0">
                <a:latin typeface="Times New Roman" panose="02020603050405020304" pitchFamily="18" charset="0"/>
                <a:cs typeface="Times New Roman" panose="02020603050405020304" pitchFamily="18" charset="0"/>
              </a:rPr>
              <a:t> </a:t>
            </a:r>
            <a:r>
              <a:rPr lang="fr-FR" sz="3000" dirty="0">
                <a:latin typeface="Times New Roman" panose="02020603050405020304" pitchFamily="18" charset="0"/>
                <a:cs typeface="Times New Roman" panose="02020603050405020304" pitchFamily="18" charset="0"/>
              </a:rPr>
              <a:t>: </a:t>
            </a:r>
            <a:r>
              <a:rPr lang="fr-FR" sz="3000" i="1" dirty="0">
                <a:latin typeface="Times New Roman" panose="02020603050405020304" pitchFamily="18" charset="0"/>
                <a:cs typeface="Times New Roman" panose="02020603050405020304" pitchFamily="18" charset="0"/>
              </a:rPr>
              <a:t>seules les collectivités non affiliées ou certaines affiliées </a:t>
            </a:r>
            <a:r>
              <a:rPr lang="fr-FR" sz="3000" i="1" dirty="0" smtClean="0">
                <a:latin typeface="Times New Roman" panose="02020603050405020304" pitchFamily="18" charset="0"/>
                <a:cs typeface="Times New Roman" panose="02020603050405020304" pitchFamily="18" charset="0"/>
              </a:rPr>
              <a:t>volontaires qui n’ont pas confié au CDG l’établissement des listes d’aptitude, </a:t>
            </a:r>
            <a:r>
              <a:rPr lang="fr-FR" sz="3000" i="1" dirty="0">
                <a:latin typeface="Times New Roman" panose="02020603050405020304" pitchFamily="18" charset="0"/>
                <a:cs typeface="Times New Roman" panose="02020603050405020304" pitchFamily="18" charset="0"/>
              </a:rPr>
              <a:t>gardent compétence pour établir des LDG en matière de promotion interne.  </a:t>
            </a:r>
          </a:p>
          <a:p>
            <a:endParaRPr lang="fr-FR" dirty="0"/>
          </a:p>
        </p:txBody>
      </p:sp>
    </p:spTree>
    <p:extLst>
      <p:ext uri="{BB962C8B-B14F-4D97-AF65-F5344CB8AC3E}">
        <p14:creationId xmlns:p14="http://schemas.microsoft.com/office/powerpoint/2010/main" val="827419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a:latin typeface="Century Gothic" panose="020B0502020202020204" pitchFamily="34" charset="0"/>
              </a:rPr>
              <a:t>Lignes directrices de gestion - promotion </a:t>
            </a:r>
            <a:r>
              <a:rPr lang="fr-FR" sz="3600" dirty="0" smtClean="0">
                <a:latin typeface="Century Gothic" panose="020B0502020202020204" pitchFamily="34" charset="0"/>
              </a:rPr>
              <a:t>interne   </a:t>
            </a:r>
            <a:r>
              <a:rPr lang="fr-FR" dirty="0"/>
              <a:t/>
            </a:r>
            <a:br>
              <a:rPr lang="fr-FR" dirty="0"/>
            </a:br>
            <a:endParaRPr lang="fr-FR" dirty="0"/>
          </a:p>
        </p:txBody>
      </p:sp>
      <p:sp>
        <p:nvSpPr>
          <p:cNvPr id="3" name="Espace réservé du contenu 2"/>
          <p:cNvSpPr>
            <a:spLocks noGrp="1"/>
          </p:cNvSpPr>
          <p:nvPr>
            <p:ph idx="1"/>
          </p:nvPr>
        </p:nvSpPr>
        <p:spPr>
          <a:xfrm>
            <a:off x="838200" y="1350818"/>
            <a:ext cx="10515600" cy="4826145"/>
          </a:xfrm>
        </p:spPr>
        <p:txBody>
          <a:bodyPr>
            <a:normAutofit fontScale="70000" lnSpcReduction="20000"/>
          </a:bodyPr>
          <a:lstStyle/>
          <a:p>
            <a:pPr marL="0" indent="0">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Ce </a:t>
            </a:r>
            <a:r>
              <a:rPr lang="fr-FR" b="1" dirty="0">
                <a:latin typeface="Times New Roman" panose="02020603050405020304" pitchFamily="18" charset="0"/>
                <a:cs typeface="Times New Roman" panose="02020603050405020304" pitchFamily="18" charset="0"/>
              </a:rPr>
              <a:t>qui reste inchangé </a:t>
            </a:r>
          </a:p>
          <a:p>
            <a:pPr marL="0" indent="0" algn="just">
              <a:buNone/>
            </a:pPr>
            <a:r>
              <a:rPr lang="fr-FR" dirty="0">
                <a:latin typeface="Times New Roman" panose="02020603050405020304" pitchFamily="18" charset="0"/>
                <a:cs typeface="Times New Roman" panose="02020603050405020304" pitchFamily="18" charset="0"/>
              </a:rPr>
              <a:t>Le Président du </a:t>
            </a:r>
            <a:r>
              <a:rPr lang="fr-FR" dirty="0" smtClean="0">
                <a:latin typeface="Times New Roman" panose="02020603050405020304" pitchFamily="18" charset="0"/>
                <a:cs typeface="Times New Roman" panose="02020603050405020304" pitchFamily="18" charset="0"/>
              </a:rPr>
              <a:t>CDG </a:t>
            </a:r>
            <a:r>
              <a:rPr lang="fr-FR" u="sng" dirty="0">
                <a:latin typeface="Times New Roman" panose="02020603050405020304" pitchFamily="18" charset="0"/>
                <a:cs typeface="Times New Roman" panose="02020603050405020304" pitchFamily="18" charset="0"/>
              </a:rPr>
              <a:t>reste compétent pour établir les listes d’aptitude au titre de la </a:t>
            </a:r>
            <a:r>
              <a:rPr lang="fr-FR" u="sng" dirty="0" smtClean="0">
                <a:latin typeface="Times New Roman" panose="02020603050405020304" pitchFamily="18" charset="0"/>
                <a:cs typeface="Times New Roman" panose="02020603050405020304" pitchFamily="18" charset="0"/>
              </a:rPr>
              <a:t>PI </a:t>
            </a:r>
            <a:r>
              <a:rPr lang="fr-FR" dirty="0" smtClean="0">
                <a:latin typeface="Times New Roman" panose="02020603050405020304" pitchFamily="18" charset="0"/>
                <a:cs typeface="Times New Roman" panose="02020603050405020304" pitchFamily="18" charset="0"/>
              </a:rPr>
              <a:t>pour les </a:t>
            </a:r>
            <a:r>
              <a:rPr lang="fr-FR" dirty="0">
                <a:latin typeface="Times New Roman" panose="02020603050405020304" pitchFamily="18" charset="0"/>
                <a:cs typeface="Times New Roman" panose="02020603050405020304" pitchFamily="18" charset="0"/>
              </a:rPr>
              <a:t>fonctionnaires relevant des collectivités affiliées au </a:t>
            </a:r>
            <a:r>
              <a:rPr lang="fr-FR" dirty="0" smtClean="0">
                <a:latin typeface="Times New Roman" panose="02020603050405020304" pitchFamily="18" charset="0"/>
                <a:cs typeface="Times New Roman" panose="02020603050405020304" pitchFamily="18" charset="0"/>
              </a:rPr>
              <a:t>CDG</a:t>
            </a: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Le nombre de postes </a:t>
            </a:r>
            <a:r>
              <a:rPr lang="fr-FR" dirty="0" smtClean="0">
                <a:latin typeface="Times New Roman" panose="02020603050405020304" pitchFamily="18" charset="0"/>
                <a:cs typeface="Times New Roman" panose="02020603050405020304" pitchFamily="18" charset="0"/>
              </a:rPr>
              <a:t>autorisés est calculé par les services du CDG et  reste </a:t>
            </a:r>
            <a:r>
              <a:rPr lang="fr-FR" dirty="0">
                <a:latin typeface="Times New Roman" panose="02020603050405020304" pitchFamily="18" charset="0"/>
                <a:cs typeface="Times New Roman" panose="02020603050405020304" pitchFamily="18" charset="0"/>
              </a:rPr>
              <a:t>toujours soumis à un quota basé sur le nombre de recrutements intervenus dans l’ensemble des collectivités </a:t>
            </a:r>
            <a:r>
              <a:rPr lang="fr-FR" dirty="0" smtClean="0">
                <a:latin typeface="Times New Roman" panose="02020603050405020304" pitchFamily="18" charset="0"/>
                <a:cs typeface="Times New Roman" panose="02020603050405020304" pitchFamily="18" charset="0"/>
              </a:rPr>
              <a:t>affiliés </a:t>
            </a:r>
            <a:r>
              <a:rPr lang="fr-FR" dirty="0">
                <a:latin typeface="Times New Roman" panose="02020603050405020304" pitchFamily="18" charset="0"/>
                <a:cs typeface="Times New Roman" panose="02020603050405020304" pitchFamily="18" charset="0"/>
              </a:rPr>
              <a:t>au </a:t>
            </a:r>
            <a:r>
              <a:rPr lang="fr-FR" dirty="0" smtClean="0">
                <a:latin typeface="Times New Roman" panose="02020603050405020304" pitchFamily="18" charset="0"/>
                <a:cs typeface="Times New Roman" panose="02020603050405020304" pitchFamily="18" charset="0"/>
              </a:rPr>
              <a:t>CDG </a:t>
            </a:r>
          </a:p>
          <a:p>
            <a:pPr marL="0" indent="0">
              <a:buNone/>
            </a:pPr>
            <a:endParaRPr lang="fr-F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fr-FR" b="1" dirty="0" smtClean="0">
                <a:latin typeface="Times New Roman" panose="02020603050405020304" pitchFamily="18" charset="0"/>
                <a:cs typeface="Times New Roman" panose="02020603050405020304" pitchFamily="18" charset="0"/>
              </a:rPr>
              <a:t>Ce </a:t>
            </a:r>
            <a:r>
              <a:rPr lang="fr-FR" b="1" dirty="0">
                <a:latin typeface="Times New Roman" panose="02020603050405020304" pitchFamily="18" charset="0"/>
                <a:cs typeface="Times New Roman" panose="02020603050405020304" pitchFamily="18" charset="0"/>
              </a:rPr>
              <a:t>qui change </a:t>
            </a:r>
            <a:endParaRPr lang="fr-FR" b="1"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rPr>
              <a:t>Chaque </a:t>
            </a:r>
            <a:r>
              <a:rPr lang="fr-FR" dirty="0">
                <a:latin typeface="Times New Roman" panose="02020603050405020304" pitchFamily="18" charset="0"/>
                <a:cs typeface="Times New Roman" panose="02020603050405020304" pitchFamily="18" charset="0"/>
              </a:rPr>
              <a:t>autorité territoriale </a:t>
            </a:r>
            <a:r>
              <a:rPr lang="fr-FR" u="sng" dirty="0">
                <a:latin typeface="Times New Roman" panose="02020603050405020304" pitchFamily="18" charset="0"/>
                <a:cs typeface="Times New Roman" panose="02020603050405020304" pitchFamily="18" charset="0"/>
              </a:rPr>
              <a:t>doit arrêter ses propres </a:t>
            </a:r>
            <a:r>
              <a:rPr lang="fr-FR" u="sng" dirty="0" smtClean="0">
                <a:latin typeface="Times New Roman" panose="02020603050405020304" pitchFamily="18" charset="0"/>
                <a:cs typeface="Times New Roman" panose="02020603050405020304" pitchFamily="18" charset="0"/>
              </a:rPr>
              <a:t>LDG </a:t>
            </a:r>
            <a:r>
              <a:rPr lang="fr-FR" dirty="0" smtClean="0">
                <a:latin typeface="Times New Roman" panose="02020603050405020304" pitchFamily="18" charset="0"/>
                <a:cs typeface="Times New Roman" panose="02020603050405020304" pitchFamily="18" charset="0"/>
              </a:rPr>
              <a:t>(critères de sélection des dossiers à présenter).</a:t>
            </a:r>
          </a:p>
          <a:p>
            <a:pPr marL="0" indent="0" algn="just">
              <a:buNone/>
            </a:pPr>
            <a:r>
              <a:rPr lang="fr-FR" dirty="0" smtClean="0">
                <a:latin typeface="Times New Roman" panose="02020603050405020304" pitchFamily="18" charset="0"/>
                <a:cs typeface="Times New Roman" panose="02020603050405020304" pitchFamily="18" charset="0"/>
              </a:rPr>
              <a:t>Ces </a:t>
            </a:r>
            <a:r>
              <a:rPr lang="fr-FR" dirty="0">
                <a:latin typeface="Times New Roman" panose="02020603050405020304" pitchFamily="18" charset="0"/>
                <a:cs typeface="Times New Roman" panose="02020603050405020304" pitchFamily="18" charset="0"/>
              </a:rPr>
              <a:t>critères devront préalablement être soumis </a:t>
            </a:r>
            <a:r>
              <a:rPr lang="fr-FR" dirty="0" smtClean="0">
                <a:latin typeface="Times New Roman" panose="02020603050405020304" pitchFamily="18" charset="0"/>
                <a:cs typeface="Times New Roman" panose="02020603050405020304" pitchFamily="18" charset="0"/>
              </a:rPr>
              <a:t>:</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dirty="0" smtClean="0">
                <a:latin typeface="Times New Roman" panose="02020603050405020304" pitchFamily="18" charset="0"/>
                <a:cs typeface="Times New Roman" panose="02020603050405020304" pitchFamily="18" charset="0"/>
              </a:rPr>
              <a:t>au CT du CDG pour </a:t>
            </a:r>
            <a:r>
              <a:rPr lang="fr-FR" dirty="0">
                <a:latin typeface="Times New Roman" panose="02020603050405020304" pitchFamily="18" charset="0"/>
                <a:cs typeface="Times New Roman" panose="02020603050405020304" pitchFamily="18" charset="0"/>
              </a:rPr>
              <a:t>les collectivités de </a:t>
            </a:r>
            <a:r>
              <a:rPr lang="fr-FR" dirty="0" smtClean="0">
                <a:latin typeface="Times New Roman" panose="02020603050405020304" pitchFamily="18" charset="0"/>
                <a:cs typeface="Times New Roman" panose="02020603050405020304" pitchFamily="18" charset="0"/>
              </a:rPr>
              <a:t>- de </a:t>
            </a:r>
            <a:r>
              <a:rPr lang="fr-FR" dirty="0">
                <a:latin typeface="Times New Roman" panose="02020603050405020304" pitchFamily="18" charset="0"/>
                <a:cs typeface="Times New Roman" panose="02020603050405020304" pitchFamily="18" charset="0"/>
              </a:rPr>
              <a:t>50 agents</a:t>
            </a: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dirty="0" smtClean="0">
                <a:latin typeface="Times New Roman" panose="02020603050405020304" pitchFamily="18" charset="0"/>
                <a:cs typeface="Times New Roman" panose="02020603050405020304" pitchFamily="18" charset="0"/>
              </a:rPr>
              <a:t>au CT local pour </a:t>
            </a:r>
            <a:r>
              <a:rPr lang="fr-FR" dirty="0">
                <a:latin typeface="Times New Roman" panose="02020603050405020304" pitchFamily="18" charset="0"/>
                <a:cs typeface="Times New Roman" panose="02020603050405020304" pitchFamily="18" charset="0"/>
              </a:rPr>
              <a:t>les collectivités de plus de 50 agents</a:t>
            </a:r>
          </a:p>
          <a:p>
            <a:pPr marL="0" indent="0" algn="just">
              <a:buNone/>
            </a:pPr>
            <a:r>
              <a:rPr lang="fr-FR" dirty="0">
                <a:latin typeface="Times New Roman" panose="02020603050405020304" pitchFamily="18" charset="0"/>
                <a:cs typeface="Times New Roman" panose="02020603050405020304" pitchFamily="18" charset="0"/>
              </a:rPr>
              <a:t>Le Président du </a:t>
            </a:r>
            <a:r>
              <a:rPr lang="fr-FR" dirty="0" smtClean="0">
                <a:latin typeface="Times New Roman" panose="02020603050405020304" pitchFamily="18" charset="0"/>
                <a:cs typeface="Times New Roman" panose="02020603050405020304" pitchFamily="18" charset="0"/>
              </a:rPr>
              <a:t>CDG </a:t>
            </a:r>
            <a:r>
              <a:rPr lang="fr-FR" dirty="0">
                <a:latin typeface="Times New Roman" panose="02020603050405020304" pitchFamily="18" charset="0"/>
                <a:cs typeface="Times New Roman" panose="02020603050405020304" pitchFamily="18" charset="0"/>
              </a:rPr>
              <a:t>doit arrêter les critères relatifs aux LDG qui lui permettront d’opérer un choix parmi les dossiers présentés, dans le respect des quotas de nomination réglementaires. </a:t>
            </a: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rPr>
              <a:t>Calendrier pour le CDG30</a:t>
            </a:r>
          </a:p>
          <a:p>
            <a:endParaRPr lang="fr-FR" dirty="0"/>
          </a:p>
        </p:txBody>
      </p:sp>
    </p:spTree>
    <p:extLst>
      <p:ext uri="{BB962C8B-B14F-4D97-AF65-F5344CB8AC3E}">
        <p14:creationId xmlns:p14="http://schemas.microsoft.com/office/powerpoint/2010/main" val="196272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Fondements règlementaires</a:t>
            </a:r>
            <a:endParaRPr lang="fr-FR" dirty="0">
              <a:latin typeface="Century Gothic" panose="020B0502020202020204" pitchFamily="34" charset="0"/>
            </a:endParaRPr>
          </a:p>
        </p:txBody>
      </p:sp>
      <p:sp>
        <p:nvSpPr>
          <p:cNvPr id="3" name="Espace réservé du contenu 2"/>
          <p:cNvSpPr>
            <a:spLocks noGrp="1"/>
          </p:cNvSpPr>
          <p:nvPr>
            <p:ph idx="1"/>
          </p:nvPr>
        </p:nvSpPr>
        <p:spPr/>
        <p:txBody>
          <a:bodyPr/>
          <a:lstStyle/>
          <a:p>
            <a:pPr algn="just">
              <a:buFont typeface="Wingdings" panose="05000000000000000000" pitchFamily="2" charset="2"/>
              <a:buChar char="æ"/>
            </a:pPr>
            <a:r>
              <a:rPr lang="fr-FR" sz="2600" i="1" dirty="0" smtClean="0">
                <a:latin typeface="Times New Roman" panose="02020603050405020304" pitchFamily="18" charset="0"/>
                <a:cs typeface="Times New Roman" panose="02020603050405020304" pitchFamily="18" charset="0"/>
              </a:rPr>
              <a:t> Loi </a:t>
            </a:r>
            <a:r>
              <a:rPr lang="fr-FR" sz="2600" i="1" dirty="0">
                <a:latin typeface="Times New Roman" panose="02020603050405020304" pitchFamily="18" charset="0"/>
                <a:cs typeface="Times New Roman" panose="02020603050405020304" pitchFamily="18" charset="0"/>
              </a:rPr>
              <a:t>n° 83-634 du 13 juillet 1983 portant droits et obligations des fonctionnaires (article 6 </a:t>
            </a:r>
            <a:r>
              <a:rPr lang="fr-FR" sz="2600" i="1" dirty="0" err="1">
                <a:latin typeface="Times New Roman" panose="02020603050405020304" pitchFamily="18" charset="0"/>
                <a:cs typeface="Times New Roman" panose="02020603050405020304" pitchFamily="18" charset="0"/>
              </a:rPr>
              <a:t>septies</a:t>
            </a:r>
            <a:r>
              <a:rPr lang="fr-FR" sz="2600" i="1" dirty="0" smtClean="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æ"/>
            </a:pPr>
            <a:endParaRPr lang="fr-FR" sz="2600" i="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æ"/>
            </a:pPr>
            <a:r>
              <a:rPr lang="fr-FR" sz="2600" i="1" dirty="0" smtClean="0">
                <a:latin typeface="Times New Roman" panose="02020603050405020304" pitchFamily="18" charset="0"/>
                <a:cs typeface="Times New Roman" panose="02020603050405020304" pitchFamily="18" charset="0"/>
              </a:rPr>
              <a:t> Loi </a:t>
            </a:r>
            <a:r>
              <a:rPr lang="fr-FR" sz="2600" i="1" dirty="0">
                <a:latin typeface="Times New Roman" panose="02020603050405020304" pitchFamily="18" charset="0"/>
                <a:cs typeface="Times New Roman" panose="02020603050405020304" pitchFamily="18" charset="0"/>
              </a:rPr>
              <a:t>n° 84-53 du 26 janvier 1984 portant dispositions statutaires relatives à la fonction publique territoriale (articles 30, 33, 33-5, 39, 78-1 et 79</a:t>
            </a:r>
            <a:r>
              <a:rPr lang="fr-FR" sz="2600" i="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æ"/>
            </a:pPr>
            <a:endParaRPr lang="fr-FR" sz="2600" i="1" dirty="0" smtClean="0">
              <a:latin typeface="Times New Roman" panose="02020603050405020304" pitchFamily="18" charset="0"/>
              <a:cs typeface="Times New Roman" panose="02020603050405020304" pitchFamily="18" charset="0"/>
            </a:endParaRPr>
          </a:p>
          <a:p>
            <a:pPr marL="0" indent="0" algn="just">
              <a:buNone/>
            </a:pPr>
            <a:r>
              <a:rPr lang="fr-FR" sz="26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600" i="1" dirty="0" smtClean="0">
                <a:latin typeface="Times New Roman" panose="02020603050405020304" pitchFamily="18" charset="0"/>
                <a:cs typeface="Times New Roman" panose="02020603050405020304" pitchFamily="18" charset="0"/>
              </a:rPr>
              <a:t>Décret </a:t>
            </a:r>
            <a:r>
              <a:rPr lang="fr-FR" sz="2600" i="1" dirty="0">
                <a:latin typeface="Times New Roman" panose="02020603050405020304" pitchFamily="18" charset="0"/>
                <a:cs typeface="Times New Roman" panose="02020603050405020304" pitchFamily="18" charset="0"/>
              </a:rPr>
              <a:t>n° 2019-1265 du 29 novembre 2019 relatif aux lignes directrices de gestion et à l’évolution des attributions des CAP</a:t>
            </a:r>
            <a:r>
              <a:rPr lang="fr-FR" sz="2600" i="1" dirty="0" smtClean="0">
                <a:latin typeface="Times New Roman" panose="02020603050405020304" pitchFamily="18" charset="0"/>
                <a:cs typeface="Times New Roman" panose="02020603050405020304" pitchFamily="18" charset="0"/>
              </a:rPr>
              <a:t>.</a:t>
            </a:r>
            <a:endParaRPr lang="fr-FR" sz="2600" i="1"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8130490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a:latin typeface="Century Gothic" panose="020B0502020202020204" pitchFamily="34" charset="0"/>
              </a:rPr>
              <a:t>Lignes directrices de gestion - promotion </a:t>
            </a:r>
            <a:r>
              <a:rPr lang="fr-FR" sz="3600" dirty="0" smtClean="0">
                <a:latin typeface="Century Gothic" panose="020B0502020202020204" pitchFamily="34" charset="0"/>
              </a:rPr>
              <a:t>interne   </a:t>
            </a:r>
            <a:r>
              <a:rPr lang="fr-FR" dirty="0"/>
              <a:t/>
            </a:r>
            <a:br>
              <a:rPr lang="fr-FR" dirty="0"/>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72942570"/>
              </p:ext>
            </p:extLst>
          </p:nvPr>
        </p:nvGraphicFramePr>
        <p:xfrm>
          <a:off x="1361207" y="1548243"/>
          <a:ext cx="9518074" cy="4665420"/>
        </p:xfrm>
        <a:graphic>
          <a:graphicData uri="http://schemas.openxmlformats.org/drawingml/2006/table">
            <a:tbl>
              <a:tblPr firstRow="1" firstCol="1" bandRow="1">
                <a:tableStyleId>{5C22544A-7EE6-4342-B048-85BDC9FD1C3A}</a:tableStyleId>
              </a:tblPr>
              <a:tblGrid>
                <a:gridCol w="4759037">
                  <a:extLst>
                    <a:ext uri="{9D8B030D-6E8A-4147-A177-3AD203B41FA5}">
                      <a16:colId xmlns="" xmlns:a16="http://schemas.microsoft.com/office/drawing/2014/main" val="20000"/>
                    </a:ext>
                  </a:extLst>
                </a:gridCol>
                <a:gridCol w="4759037">
                  <a:extLst>
                    <a:ext uri="{9D8B030D-6E8A-4147-A177-3AD203B41FA5}">
                      <a16:colId xmlns="" xmlns:a16="http://schemas.microsoft.com/office/drawing/2014/main" val="20001"/>
                    </a:ext>
                  </a:extLst>
                </a:gridCol>
              </a:tblGrid>
              <a:tr h="543874">
                <a:tc>
                  <a:txBody>
                    <a:bodyPr/>
                    <a:lstStyle/>
                    <a:p>
                      <a:pPr algn="ctr">
                        <a:lnSpc>
                          <a:spcPct val="107000"/>
                        </a:lnSpc>
                        <a:spcAft>
                          <a:spcPts val="0"/>
                        </a:spcAft>
                      </a:pPr>
                      <a:r>
                        <a:rPr lang="fr-FR" sz="1600" b="1" dirty="0">
                          <a:solidFill>
                            <a:schemeClr val="tx1"/>
                          </a:solidFill>
                          <a:effectLst/>
                          <a:latin typeface="Century Gothic" panose="020B0502020202020204" pitchFamily="34" charset="0"/>
                        </a:rPr>
                        <a:t>Ce qui reste inchangé</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1" dirty="0">
                          <a:solidFill>
                            <a:schemeClr val="tx1"/>
                          </a:solidFill>
                          <a:effectLst/>
                          <a:latin typeface="Century Gothic" panose="020B0502020202020204" pitchFamily="34" charset="0"/>
                        </a:rPr>
                        <a:t>Ce qui change </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0"/>
                  </a:ext>
                </a:extLst>
              </a:tr>
              <a:tr h="1681979">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Les critères de sélection sont fixés par le Président du </a:t>
                      </a:r>
                      <a:r>
                        <a:rPr lang="fr-FR" sz="1600" b="0" dirty="0" smtClean="0">
                          <a:solidFill>
                            <a:schemeClr val="tx1"/>
                          </a:solidFill>
                          <a:effectLst/>
                          <a:latin typeface="Century Gothic" panose="020B0502020202020204" pitchFamily="34" charset="0"/>
                        </a:rPr>
                        <a:t>CDG </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L’autorité arrête ses propres LDG en matière de PI : </a:t>
                      </a:r>
                      <a:r>
                        <a:rPr lang="fr-FR" sz="1600" b="1" dirty="0">
                          <a:solidFill>
                            <a:schemeClr val="tx1"/>
                          </a:solidFill>
                          <a:effectLst/>
                          <a:latin typeface="Century Gothic" panose="020B0502020202020204" pitchFamily="34" charset="0"/>
                        </a:rPr>
                        <a:t>critères de sélection des dossiers </a:t>
                      </a:r>
                      <a:r>
                        <a:rPr lang="fr-FR" sz="1600" b="0" dirty="0">
                          <a:solidFill>
                            <a:schemeClr val="tx1"/>
                          </a:solidFill>
                          <a:effectLst/>
                          <a:latin typeface="Century Gothic" panose="020B0502020202020204" pitchFamily="34" charset="0"/>
                        </a:rPr>
                        <a:t>présentés à la </a:t>
                      </a:r>
                      <a:r>
                        <a:rPr lang="fr-FR" sz="1600" b="0" dirty="0" smtClean="0">
                          <a:solidFill>
                            <a:schemeClr val="tx1"/>
                          </a:solidFill>
                          <a:effectLst/>
                          <a:latin typeface="Century Gothic" panose="020B0502020202020204" pitchFamily="34" charset="0"/>
                        </a:rPr>
                        <a:t>PI après</a:t>
                      </a:r>
                      <a:r>
                        <a:rPr lang="fr-FR" sz="1600" b="0" baseline="0" dirty="0" smtClean="0">
                          <a:solidFill>
                            <a:schemeClr val="tx1"/>
                          </a:solidFill>
                          <a:effectLst/>
                          <a:latin typeface="Century Gothic" panose="020B0502020202020204" pitchFamily="34" charset="0"/>
                        </a:rPr>
                        <a:t> avis du CT</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1"/>
                  </a:ext>
                </a:extLst>
              </a:tr>
              <a:tr h="543874">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Le CDG détermine le nombre de postes ouverts</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Century Gothic" panose="020B0502020202020204" pitchFamily="34" charset="0"/>
                        </a:rPr>
                        <a:t>Les CT</a:t>
                      </a:r>
                      <a:r>
                        <a:rPr lang="fr-FR" sz="1600" b="0" baseline="0" dirty="0" smtClean="0">
                          <a:solidFill>
                            <a:schemeClr val="tx1"/>
                          </a:solidFill>
                          <a:effectLst/>
                          <a:latin typeface="Century Gothic" panose="020B0502020202020204" pitchFamily="34" charset="0"/>
                        </a:rPr>
                        <a:t> disposant de leur propre comité technique ont un regard sur les LDG arrêtées par le Président du CDG</a:t>
                      </a:r>
                      <a:r>
                        <a:rPr lang="fr-FR" sz="1600" b="0" dirty="0">
                          <a:solidFill>
                            <a:schemeClr val="tx1"/>
                          </a:solidFill>
                          <a:effectLst/>
                          <a:latin typeface="Century Gothic" panose="020B0502020202020204" pitchFamily="34" charset="0"/>
                        </a:rPr>
                        <a:t> </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2"/>
                  </a:ext>
                </a:extLst>
              </a:tr>
              <a:tr h="543874">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Le CDG instruit les dossiers </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 </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3"/>
                  </a:ext>
                </a:extLst>
              </a:tr>
              <a:tr h="1112928">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Le Président du CDG établit les listes d’aptitudes</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a:solidFill>
                            <a:schemeClr val="tx1"/>
                          </a:solidFill>
                          <a:effectLst/>
                          <a:latin typeface="Century Gothic" panose="020B0502020202020204" pitchFamily="34" charset="0"/>
                        </a:rPr>
                        <a:t> </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151150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a:r>
              <a:rPr lang="fr-FR" sz="3200" dirty="0">
                <a:latin typeface="Century Gothic" panose="020B0502020202020204" pitchFamily="34" charset="0"/>
              </a:rPr>
              <a:t>Lignes directrices de gestion - avancement de grade </a:t>
            </a:r>
          </a:p>
        </p:txBody>
      </p:sp>
      <p:sp>
        <p:nvSpPr>
          <p:cNvPr id="3" name="Espace réservé du contenu 2"/>
          <p:cNvSpPr>
            <a:spLocks noGrp="1"/>
          </p:cNvSpPr>
          <p:nvPr>
            <p:ph idx="1"/>
          </p:nvPr>
        </p:nvSpPr>
        <p:spPr>
          <a:xfrm>
            <a:off x="838200" y="1690688"/>
            <a:ext cx="10515600" cy="4633913"/>
          </a:xfrm>
        </p:spPr>
        <p:txBody>
          <a:bodyPr>
            <a:noAutofit/>
          </a:bodyPr>
          <a:lstStyle/>
          <a:p>
            <a:pPr marL="0" indent="0" algn="just">
              <a:buNone/>
            </a:pPr>
            <a:r>
              <a:rPr lang="fr-FR" sz="20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dirty="0" smtClean="0">
                <a:latin typeface="Times New Roman" panose="02020603050405020304" pitchFamily="18" charset="0"/>
                <a:cs typeface="Times New Roman" panose="02020603050405020304" pitchFamily="18" charset="0"/>
              </a:rPr>
              <a:t>Chaque CT définit </a:t>
            </a:r>
            <a:r>
              <a:rPr lang="fr-FR" sz="2200" dirty="0">
                <a:latin typeface="Times New Roman" panose="02020603050405020304" pitchFamily="18" charset="0"/>
                <a:cs typeface="Times New Roman" panose="02020603050405020304" pitchFamily="18" charset="0"/>
              </a:rPr>
              <a:t>ses orientations et critères généraux en matière d’avancement de grade au </a:t>
            </a:r>
            <a:r>
              <a:rPr lang="fr-FR" sz="2200" dirty="0" smtClean="0">
                <a:latin typeface="Times New Roman" panose="02020603050405020304" pitchFamily="18" charset="0"/>
                <a:cs typeface="Times New Roman" panose="02020603050405020304" pitchFamily="18" charset="0"/>
              </a:rPr>
              <a:t>choix, et ce </a:t>
            </a:r>
            <a:r>
              <a:rPr lang="fr-FR" sz="2200" dirty="0">
                <a:latin typeface="Times New Roman" panose="02020603050405020304" pitchFamily="18" charset="0"/>
                <a:cs typeface="Times New Roman" panose="02020603050405020304" pitchFamily="18" charset="0"/>
              </a:rPr>
              <a:t>qui est mis en œuvre pour aider les agents à avancer (formation, préparation concours, </a:t>
            </a:r>
            <a:r>
              <a:rPr lang="fr-FR" sz="2200" dirty="0" smtClean="0">
                <a:latin typeface="Times New Roman" panose="02020603050405020304" pitchFamily="18" charset="0"/>
                <a:cs typeface="Times New Roman" panose="02020603050405020304" pitchFamily="18" charset="0"/>
              </a:rPr>
              <a:t>tutorat</a:t>
            </a:r>
            <a:r>
              <a:rPr lang="fr-FR" sz="2200" dirty="0">
                <a:latin typeface="Times New Roman" panose="02020603050405020304" pitchFamily="18" charset="0"/>
                <a:cs typeface="Times New Roman" panose="02020603050405020304" pitchFamily="18" charset="0"/>
              </a:rPr>
              <a:t>)</a:t>
            </a:r>
          </a:p>
          <a:p>
            <a:pPr marL="0" indent="0" algn="just">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dirty="0" smtClean="0">
                <a:latin typeface="Times New Roman" panose="02020603050405020304" pitchFamily="18" charset="0"/>
                <a:cs typeface="Times New Roman" panose="02020603050405020304" pitchFamily="18" charset="0"/>
              </a:rPr>
              <a:t>Obligation de faire </a:t>
            </a:r>
            <a:r>
              <a:rPr lang="fr-FR" sz="2200" dirty="0">
                <a:latin typeface="Times New Roman" panose="02020603050405020304" pitchFamily="18" charset="0"/>
                <a:cs typeface="Times New Roman" panose="02020603050405020304" pitchFamily="18" charset="0"/>
              </a:rPr>
              <a:t>figurer les ratios des avancements de </a:t>
            </a:r>
            <a:r>
              <a:rPr lang="fr-FR" sz="2200" dirty="0" smtClean="0">
                <a:latin typeface="Times New Roman" panose="02020603050405020304" pitchFamily="18" charset="0"/>
                <a:cs typeface="Times New Roman" panose="02020603050405020304" pitchFamily="18" charset="0"/>
              </a:rPr>
              <a:t>grade</a:t>
            </a:r>
          </a:p>
          <a:p>
            <a:pPr marL="0" indent="0" algn="just">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2200" dirty="0" smtClean="0">
                <a:latin typeface="Times New Roman" panose="02020603050405020304" pitchFamily="18" charset="0"/>
                <a:cs typeface="Times New Roman" panose="02020603050405020304" pitchFamily="18" charset="0"/>
              </a:rPr>
              <a:t>La </a:t>
            </a:r>
            <a:r>
              <a:rPr lang="fr-FR" sz="2200" dirty="0">
                <a:latin typeface="Times New Roman" panose="02020603050405020304" pitchFamily="18" charset="0"/>
                <a:cs typeface="Times New Roman" panose="02020603050405020304" pitchFamily="18" charset="0"/>
              </a:rPr>
              <a:t>collectivité </a:t>
            </a:r>
            <a:r>
              <a:rPr lang="fr-FR" sz="2200" dirty="0" smtClean="0">
                <a:latin typeface="Times New Roman" panose="02020603050405020304" pitchFamily="18" charset="0"/>
                <a:cs typeface="Times New Roman" panose="02020603050405020304" pitchFamily="18" charset="0"/>
              </a:rPr>
              <a:t>tient </a:t>
            </a:r>
            <a:r>
              <a:rPr lang="fr-FR" sz="2200" dirty="0">
                <a:latin typeface="Times New Roman" panose="02020603050405020304" pitchFamily="18" charset="0"/>
                <a:cs typeface="Times New Roman" panose="02020603050405020304" pitchFamily="18" charset="0"/>
              </a:rPr>
              <a:t>compte des critères fixés par le </a:t>
            </a:r>
            <a:r>
              <a:rPr lang="fr-FR" sz="2200" dirty="0" smtClean="0">
                <a:latin typeface="Times New Roman" panose="02020603050405020304" pitchFamily="18" charset="0"/>
                <a:cs typeface="Times New Roman" panose="02020603050405020304" pitchFamily="18" charset="0"/>
              </a:rPr>
              <a:t>décret (valeur </a:t>
            </a:r>
            <a:r>
              <a:rPr lang="fr-FR" sz="2200" dirty="0">
                <a:latin typeface="Times New Roman" panose="02020603050405020304" pitchFamily="18" charset="0"/>
                <a:cs typeface="Times New Roman" panose="02020603050405020304" pitchFamily="18" charset="0"/>
              </a:rPr>
              <a:t>professionnelle </a:t>
            </a:r>
            <a:r>
              <a:rPr lang="fr-FR" sz="2200" dirty="0" smtClean="0">
                <a:latin typeface="Times New Roman" panose="02020603050405020304" pitchFamily="18" charset="0"/>
                <a:cs typeface="Times New Roman" panose="02020603050405020304" pitchFamily="18" charset="0"/>
              </a:rPr>
              <a:t>et </a:t>
            </a:r>
            <a:r>
              <a:rPr lang="fr-FR" sz="2200" dirty="0">
                <a:latin typeface="Times New Roman" panose="02020603050405020304" pitchFamily="18" charset="0"/>
                <a:cs typeface="Times New Roman" panose="02020603050405020304" pitchFamily="18" charset="0"/>
              </a:rPr>
              <a:t>acquis de l’expérience </a:t>
            </a:r>
            <a:r>
              <a:rPr lang="fr-FR" sz="2200" dirty="0" smtClean="0">
                <a:latin typeface="Times New Roman" panose="02020603050405020304" pitchFamily="18" charset="0"/>
                <a:cs typeface="Times New Roman" panose="02020603050405020304" pitchFamily="18" charset="0"/>
              </a:rPr>
              <a:t>professionnelle)  </a:t>
            </a:r>
            <a:endParaRPr lang="fr-FR" sz="2200" dirty="0">
              <a:latin typeface="Times New Roman" panose="02020603050405020304" pitchFamily="18" charset="0"/>
              <a:cs typeface="Times New Roman" panose="02020603050405020304" pitchFamily="18" charset="0"/>
            </a:endParaRPr>
          </a:p>
          <a:p>
            <a:pPr marL="0" indent="0" algn="just">
              <a:buNone/>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sz="2200" dirty="0" smtClean="0">
                <a:latin typeface="Times New Roman" panose="02020603050405020304" pitchFamily="18" charset="0"/>
                <a:cs typeface="Times New Roman" panose="02020603050405020304" pitchFamily="18" charset="0"/>
              </a:rPr>
              <a:t>Attention</a:t>
            </a:r>
            <a:r>
              <a:rPr lang="fr-FR" sz="2200" dirty="0">
                <a:latin typeface="Times New Roman" panose="02020603050405020304" pitchFamily="18" charset="0"/>
                <a:cs typeface="Times New Roman" panose="02020603050405020304" pitchFamily="18" charset="0"/>
              </a:rPr>
              <a:t>, la définition de ces critères ne peut avoir pour effet de recréer une condition déjà prévue par le statut.  </a:t>
            </a:r>
            <a:endParaRPr lang="fr-FR" sz="2200" dirty="0" smtClean="0">
              <a:latin typeface="Times New Roman" panose="02020603050405020304" pitchFamily="18" charset="0"/>
              <a:cs typeface="Times New Roman" panose="02020603050405020304" pitchFamily="18" charset="0"/>
            </a:endParaRPr>
          </a:p>
          <a:p>
            <a:pPr marL="0" indent="0" algn="just">
              <a:buNone/>
            </a:pPr>
            <a:endParaRPr lang="fr-FR" sz="2000" dirty="0">
              <a:latin typeface="Times New Roman" panose="02020603050405020304" pitchFamily="18" charset="0"/>
              <a:cs typeface="Times New Roman" panose="02020603050405020304" pitchFamily="18" charset="0"/>
            </a:endParaRPr>
          </a:p>
          <a:p>
            <a:pPr marL="0" indent="0" algn="just">
              <a:buNone/>
            </a:pPr>
            <a:r>
              <a:rPr lang="fr-FR" sz="2200" dirty="0" smtClean="0">
                <a:latin typeface="Times New Roman" panose="02020603050405020304" pitchFamily="18" charset="0"/>
                <a:cs typeface="Times New Roman" panose="02020603050405020304" pitchFamily="18" charset="0"/>
              </a:rPr>
              <a:t>La </a:t>
            </a:r>
            <a:r>
              <a:rPr lang="fr-FR" sz="2200" dirty="0">
                <a:latin typeface="Times New Roman" panose="02020603050405020304" pitchFamily="18" charset="0"/>
                <a:cs typeface="Times New Roman" panose="02020603050405020304" pitchFamily="18" charset="0"/>
              </a:rPr>
              <a:t>collectivité peut décider que l’avancement de grade est la règle, et ne pas prévoir de critères. Il est recommandé a minima de prévoir un critère de rejet pour le cas des agents très </a:t>
            </a:r>
            <a:r>
              <a:rPr lang="fr-FR" sz="2200" dirty="0" err="1" smtClean="0">
                <a:latin typeface="Times New Roman" panose="02020603050405020304" pitchFamily="18" charset="0"/>
                <a:cs typeface="Times New Roman" panose="02020603050405020304" pitchFamily="18" charset="0"/>
              </a:rPr>
              <a:t>déméritants</a:t>
            </a:r>
            <a:r>
              <a:rPr lang="fr-FR" sz="2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46934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97180"/>
            <a:ext cx="10515600" cy="5879783"/>
          </a:xfrm>
        </p:spPr>
        <p:txBody>
          <a:bodyPr/>
          <a:lstStyle/>
          <a:p>
            <a:pPr marL="0" indent="0" algn="just">
              <a:buNone/>
            </a:pPr>
            <a:r>
              <a:rPr lang="fr-FR" sz="3200" dirty="0">
                <a:latin typeface="Century Gothic" panose="020B0502020202020204" pitchFamily="34" charset="0"/>
              </a:rPr>
              <a:t>Lignes directrices de gestion - avancement de grade </a:t>
            </a:r>
            <a:endParaRPr lang="fr-FR" sz="3200" dirty="0" smtClean="0">
              <a:latin typeface="Century Gothic" panose="020B0502020202020204" pitchFamily="34" charset="0"/>
              <a:cs typeface="Times New Roman" panose="02020603050405020304" pitchFamily="18" charset="0"/>
            </a:endParaRPr>
          </a:p>
          <a:p>
            <a:pPr marL="0" indent="0" algn="just">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sz="2400" dirty="0" smtClean="0">
                <a:latin typeface="Times New Roman" panose="02020603050405020304" pitchFamily="18" charset="0"/>
                <a:cs typeface="Times New Roman" panose="02020603050405020304" pitchFamily="18" charset="0"/>
                <a:sym typeface="Wingdings" panose="05000000000000000000" pitchFamily="2" charset="2"/>
              </a:rPr>
              <a:t></a:t>
            </a:r>
            <a:r>
              <a:rPr lang="fr-FR" sz="2400" dirty="0" smtClean="0">
                <a:latin typeface="Times New Roman" panose="02020603050405020304" pitchFamily="18" charset="0"/>
                <a:cs typeface="Times New Roman" panose="02020603050405020304" pitchFamily="18" charset="0"/>
              </a:rPr>
              <a:t>Les </a:t>
            </a:r>
            <a:r>
              <a:rPr lang="fr-FR" sz="2400" dirty="0">
                <a:latin typeface="Times New Roman" panose="02020603050405020304" pitchFamily="18" charset="0"/>
                <a:cs typeface="Times New Roman" panose="02020603050405020304" pitchFamily="18" charset="0"/>
              </a:rPr>
              <a:t>critères retenus doivent permettre de démontrer l'engagement professionnel, la capacité d'adaptation, le cas échéant, l'aptitude à l'encadrement d'équipes. </a:t>
            </a:r>
            <a:endParaRPr lang="fr-FR" sz="2400" dirty="0" smtClean="0">
              <a:latin typeface="Times New Roman" panose="02020603050405020304" pitchFamily="18" charset="0"/>
              <a:cs typeface="Times New Roman" panose="02020603050405020304" pitchFamily="18" charset="0"/>
            </a:endParaRPr>
          </a:p>
          <a:p>
            <a:pPr marL="0" indent="0" algn="just">
              <a:buNone/>
            </a:pPr>
            <a:endParaRPr lang="fr-FR" sz="2400" dirty="0">
              <a:latin typeface="Times New Roman" panose="02020603050405020304" pitchFamily="18" charset="0"/>
              <a:cs typeface="Times New Roman" panose="02020603050405020304" pitchFamily="18" charset="0"/>
            </a:endParaRPr>
          </a:p>
          <a:p>
            <a:pPr marL="0" indent="0" algn="just">
              <a:buNone/>
            </a:pPr>
            <a:r>
              <a:rPr lang="fr-FR" sz="2400" dirty="0">
                <a:latin typeface="Times New Roman" panose="02020603050405020304" pitchFamily="18" charset="0"/>
                <a:cs typeface="Times New Roman" panose="02020603050405020304" pitchFamily="18" charset="0"/>
                <a:sym typeface="Wingdings" panose="05000000000000000000" pitchFamily="2" charset="2"/>
              </a:rPr>
              <a:t>	 </a:t>
            </a:r>
            <a:r>
              <a:rPr lang="fr-FR" sz="2400" dirty="0">
                <a:latin typeface="Times New Roman" panose="02020603050405020304" pitchFamily="18" charset="0"/>
                <a:cs typeface="Times New Roman" panose="02020603050405020304" pitchFamily="18" charset="0"/>
              </a:rPr>
              <a:t>Ancienneté • Date d’obtention du dernier avancement de grade/promotion interne • Adéquation grade/fonction/ organigramme • Capacité à exercer des missions d’un niveau supérieur • Valeur professionnelle liée à l’entretien professionnel, l’appréciation du chef de service et de la structure hiérarchique de la collectivité • Présentation aux concours et examens • Réussite d’un examen professionnel • Effort de formations : suivies/demandées/refusées… </a:t>
            </a:r>
          </a:p>
          <a:p>
            <a:endParaRPr lang="fr-FR" dirty="0"/>
          </a:p>
        </p:txBody>
      </p:sp>
    </p:spTree>
    <p:extLst>
      <p:ext uri="{BB962C8B-B14F-4D97-AF65-F5344CB8AC3E}">
        <p14:creationId xmlns:p14="http://schemas.microsoft.com/office/powerpoint/2010/main" val="2413245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Century Gothic" panose="020B0502020202020204" pitchFamily="34" charset="0"/>
              </a:rPr>
              <a:t>Mise en œuvre des LDG / avancement de grade</a:t>
            </a:r>
            <a:endParaRPr lang="fr-FR" sz="4000" dirty="0">
              <a:latin typeface="Century Gothic" panose="020B0502020202020204" pitchFamily="34" charset="0"/>
            </a:endParaRPr>
          </a:p>
        </p:txBody>
      </p:sp>
      <p:sp>
        <p:nvSpPr>
          <p:cNvPr id="3" name="Espace réservé du contenu 2"/>
          <p:cNvSpPr>
            <a:spLocks noGrp="1"/>
          </p:cNvSpPr>
          <p:nvPr>
            <p:ph idx="1"/>
          </p:nvPr>
        </p:nvSpPr>
        <p:spPr>
          <a:xfrm>
            <a:off x="838200" y="1846407"/>
            <a:ext cx="10515600" cy="4351338"/>
          </a:xfrm>
        </p:spPr>
        <p:txBody>
          <a:bodyPr>
            <a:normAutofit fontScale="92500" lnSpcReduction="10000"/>
          </a:bodyPr>
          <a:lstStyle/>
          <a:p>
            <a:pPr marL="0" indent="0" algn="just">
              <a:buNone/>
            </a:pPr>
            <a:r>
              <a:rPr lang="fr-FR" dirty="0" smtClean="0">
                <a:latin typeface="Times New Roman" panose="02020603050405020304" pitchFamily="18" charset="0"/>
                <a:cs typeface="Times New Roman" panose="02020603050405020304" pitchFamily="18" charset="0"/>
              </a:rPr>
              <a:t>Nomination </a:t>
            </a:r>
            <a:r>
              <a:rPr lang="fr-FR" dirty="0">
                <a:latin typeface="Times New Roman" panose="02020603050405020304" pitchFamily="18" charset="0"/>
                <a:cs typeface="Times New Roman" panose="02020603050405020304" pitchFamily="18" charset="0"/>
              </a:rPr>
              <a:t>des agents </a:t>
            </a:r>
            <a:r>
              <a:rPr lang="fr-FR" dirty="0" smtClean="0">
                <a:latin typeface="Times New Roman" panose="02020603050405020304" pitchFamily="18" charset="0"/>
                <a:cs typeface="Times New Roman" panose="02020603050405020304" pitchFamily="18" charset="0"/>
              </a:rPr>
              <a:t>par l’autorité suite </a:t>
            </a:r>
            <a:r>
              <a:rPr lang="fr-FR" dirty="0">
                <a:latin typeface="Times New Roman" panose="02020603050405020304" pitchFamily="18" charset="0"/>
                <a:cs typeface="Times New Roman" panose="02020603050405020304" pitchFamily="18" charset="0"/>
              </a:rPr>
              <a:t>à leur inscription sur les tableaux d’avancement de grade. </a:t>
            </a:r>
            <a:endParaRPr lang="fr-FR" dirty="0" smtClean="0">
              <a:latin typeface="Times New Roman" panose="02020603050405020304" pitchFamily="18" charset="0"/>
              <a:cs typeface="Times New Roman" panose="02020603050405020304" pitchFamily="18" charset="0"/>
            </a:endParaRPr>
          </a:p>
          <a:p>
            <a:pPr marL="457200" lvl="1" indent="0" algn="just">
              <a:buNone/>
            </a:pPr>
            <a:r>
              <a:rPr lang="fr-FR" dirty="0">
                <a:latin typeface="Times New Roman" panose="02020603050405020304" pitchFamily="18" charset="0"/>
                <a:cs typeface="Times New Roman" panose="02020603050405020304" pitchFamily="18" charset="0"/>
                <a:sym typeface="Wingdings" panose="05000000000000000000" pitchFamily="2" charset="2"/>
              </a:rPr>
              <a:t></a:t>
            </a: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tableaux et projet d’arrêtés doivent toujours être transmis au service Gestion des carrières du </a:t>
            </a:r>
            <a:r>
              <a:rPr lang="fr-FR" dirty="0" smtClean="0">
                <a:latin typeface="Times New Roman" panose="02020603050405020304" pitchFamily="18" charset="0"/>
                <a:cs typeface="Times New Roman" panose="02020603050405020304" pitchFamily="18" charset="0"/>
              </a:rPr>
              <a:t>CDG</a:t>
            </a:r>
            <a:r>
              <a:rPr lang="fr-FR" dirty="0">
                <a:latin typeface="Times New Roman" panose="02020603050405020304" pitchFamily="18" charset="0"/>
                <a:cs typeface="Times New Roman" panose="02020603050405020304" pitchFamily="18" charset="0"/>
              </a:rPr>
              <a:t>.  </a:t>
            </a:r>
          </a:p>
          <a:p>
            <a:pPr marL="0" indent="0" algn="just">
              <a:buNone/>
            </a:pP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LDG ne privent pas l’autorité territoriale de son pouvoir d’appréciation qui doit s’exercer en fonction des situations individuelles, des besoins du service ou de tout autre motif d'intérêt général.    </a:t>
            </a:r>
          </a:p>
          <a:p>
            <a:pPr marL="0" indent="0" algn="just">
              <a:buNone/>
            </a:pPr>
            <a:r>
              <a:rPr lang="fr-FR" dirty="0" smtClean="0">
                <a:latin typeface="Times New Roman" panose="02020603050405020304" pitchFamily="18" charset="0"/>
                <a:cs typeface="Times New Roman" panose="02020603050405020304" pitchFamily="18" charset="0"/>
              </a:rPr>
              <a:t>Un </a:t>
            </a:r>
            <a:r>
              <a:rPr lang="fr-FR" dirty="0">
                <a:latin typeface="Times New Roman" panose="02020603050405020304" pitchFamily="18" charset="0"/>
                <a:cs typeface="Times New Roman" panose="02020603050405020304" pitchFamily="18" charset="0"/>
              </a:rPr>
              <a:t>bilan de la mise en œuvre des </a:t>
            </a:r>
            <a:r>
              <a:rPr lang="fr-FR" dirty="0" smtClean="0">
                <a:latin typeface="Times New Roman" panose="02020603050405020304" pitchFamily="18" charset="0"/>
                <a:cs typeface="Times New Roman" panose="02020603050405020304" pitchFamily="18" charset="0"/>
              </a:rPr>
              <a:t>LDG </a:t>
            </a:r>
            <a:r>
              <a:rPr lang="fr-FR" dirty="0">
                <a:latin typeface="Times New Roman" panose="02020603050405020304" pitchFamily="18" charset="0"/>
                <a:cs typeface="Times New Roman" panose="02020603050405020304" pitchFamily="18" charset="0"/>
              </a:rPr>
              <a:t>en matière de promotion et de valorisation des parcours professionnels est établi annuellement, sur la base des décisions individuelles et en tenant compte des données issues du rapport social unique. </a:t>
            </a:r>
            <a:endParaRPr lang="fr-FR" dirty="0" smtClean="0">
              <a:latin typeface="Times New Roman" panose="02020603050405020304" pitchFamily="18" charset="0"/>
              <a:cs typeface="Times New Roman" panose="02020603050405020304" pitchFamily="18" charset="0"/>
            </a:endParaRPr>
          </a:p>
          <a:p>
            <a:pPr marL="457200" lvl="1" indent="0" algn="just">
              <a:buNone/>
            </a:pPr>
            <a:r>
              <a:rPr lang="fr-FR" dirty="0">
                <a:latin typeface="Times New Roman" panose="02020603050405020304" pitchFamily="18" charset="0"/>
                <a:cs typeface="Times New Roman" panose="02020603050405020304" pitchFamily="18" charset="0"/>
                <a:sym typeface="Wingdings" panose="05000000000000000000" pitchFamily="2" charset="2"/>
              </a:rPr>
              <a:t></a:t>
            </a:r>
            <a:r>
              <a:rPr lang="fr-FR" dirty="0" smtClean="0">
                <a:latin typeface="Times New Roman" panose="02020603050405020304" pitchFamily="18" charset="0"/>
                <a:cs typeface="Times New Roman" panose="02020603050405020304" pitchFamily="18" charset="0"/>
              </a:rPr>
              <a:t>Il </a:t>
            </a:r>
            <a:r>
              <a:rPr lang="fr-FR" dirty="0">
                <a:latin typeface="Times New Roman" panose="02020603050405020304" pitchFamily="18" charset="0"/>
                <a:cs typeface="Times New Roman" panose="02020603050405020304" pitchFamily="18" charset="0"/>
              </a:rPr>
              <a:t>est présenté au CT compétent. </a:t>
            </a:r>
          </a:p>
        </p:txBody>
      </p:sp>
    </p:spTree>
    <p:extLst>
      <p:ext uri="{BB962C8B-B14F-4D97-AF65-F5344CB8AC3E}">
        <p14:creationId xmlns:p14="http://schemas.microsoft.com/office/powerpoint/2010/main" val="3561807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Century Gothic" panose="020B0502020202020204" pitchFamily="34" charset="0"/>
              </a:rPr>
              <a:t>Mise en œuvre des LDG / avancement de grade</a:t>
            </a:r>
            <a:endParaRPr lang="fr-FR" sz="4000" dirty="0">
              <a:latin typeface="Century Gothic" panose="020B0502020202020204" pitchFamily="34" charset="0"/>
            </a:endParaRPr>
          </a:p>
        </p:txBody>
      </p:sp>
      <p:sp>
        <p:nvSpPr>
          <p:cNvPr id="3" name="Espace réservé du contenu 2"/>
          <p:cNvSpPr>
            <a:spLocks noGrp="1"/>
          </p:cNvSpPr>
          <p:nvPr>
            <p:ph idx="1"/>
          </p:nvPr>
        </p:nvSpPr>
        <p:spPr/>
        <p:txBody>
          <a:bodyPr>
            <a:normAutofit/>
          </a:bodyPr>
          <a:lstStyle/>
          <a:p>
            <a:pPr marL="0" indent="0" fontAlgn="ctr">
              <a:buNone/>
            </a:pPr>
            <a:r>
              <a:rPr lang="fr-FR" dirty="0"/>
              <a:t> </a:t>
            </a:r>
          </a:p>
          <a:p>
            <a:pPr marL="0" indent="0" algn="just">
              <a:buNone/>
            </a:pPr>
            <a:endParaRPr lang="fr-FR" dirty="0">
              <a:latin typeface="Times New Roman" panose="02020603050405020304" pitchFamily="18" charset="0"/>
              <a:cs typeface="Times New Roman" panose="02020603050405020304" pitchFamily="18" charset="0"/>
            </a:endParaRPr>
          </a:p>
        </p:txBody>
      </p:sp>
      <p:graphicFrame>
        <p:nvGraphicFramePr>
          <p:cNvPr id="4" name="Espace réservé du contenu 3"/>
          <p:cNvGraphicFramePr>
            <a:graphicFrameLocks/>
          </p:cNvGraphicFramePr>
          <p:nvPr>
            <p:extLst>
              <p:ext uri="{D42A27DB-BD31-4B8C-83A1-F6EECF244321}">
                <p14:modId xmlns:p14="http://schemas.microsoft.com/office/powerpoint/2010/main" val="1560063895"/>
              </p:ext>
            </p:extLst>
          </p:nvPr>
        </p:nvGraphicFramePr>
        <p:xfrm>
          <a:off x="1423552" y="1974271"/>
          <a:ext cx="9518074" cy="3269741"/>
        </p:xfrm>
        <a:graphic>
          <a:graphicData uri="http://schemas.openxmlformats.org/drawingml/2006/table">
            <a:tbl>
              <a:tblPr firstRow="1" firstCol="1" bandRow="1">
                <a:tableStyleId>{5C22544A-7EE6-4342-B048-85BDC9FD1C3A}</a:tableStyleId>
              </a:tblPr>
              <a:tblGrid>
                <a:gridCol w="4759037">
                  <a:extLst>
                    <a:ext uri="{9D8B030D-6E8A-4147-A177-3AD203B41FA5}">
                      <a16:colId xmlns="" xmlns:a16="http://schemas.microsoft.com/office/drawing/2014/main" val="20000"/>
                    </a:ext>
                  </a:extLst>
                </a:gridCol>
                <a:gridCol w="4759037">
                  <a:extLst>
                    <a:ext uri="{9D8B030D-6E8A-4147-A177-3AD203B41FA5}">
                      <a16:colId xmlns="" xmlns:a16="http://schemas.microsoft.com/office/drawing/2014/main" val="20001"/>
                    </a:ext>
                  </a:extLst>
                </a:gridCol>
              </a:tblGrid>
              <a:tr h="543874">
                <a:tc>
                  <a:txBody>
                    <a:bodyPr/>
                    <a:lstStyle/>
                    <a:p>
                      <a:pPr algn="ctr">
                        <a:lnSpc>
                          <a:spcPct val="107000"/>
                        </a:lnSpc>
                        <a:spcAft>
                          <a:spcPts val="0"/>
                        </a:spcAft>
                      </a:pPr>
                      <a:r>
                        <a:rPr lang="fr-FR" sz="1600" b="1" dirty="0">
                          <a:solidFill>
                            <a:schemeClr val="tx1"/>
                          </a:solidFill>
                          <a:effectLst/>
                          <a:latin typeface="Century Gothic" panose="020B0502020202020204" pitchFamily="34" charset="0"/>
                        </a:rPr>
                        <a:t>Ce qui reste inchangé</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1" dirty="0">
                          <a:solidFill>
                            <a:schemeClr val="tx1"/>
                          </a:solidFill>
                          <a:effectLst/>
                          <a:latin typeface="Century Gothic" panose="020B0502020202020204" pitchFamily="34" charset="0"/>
                        </a:rPr>
                        <a:t>Ce qui change </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0"/>
                  </a:ext>
                </a:extLst>
              </a:tr>
              <a:tr h="1399228">
                <a:tc>
                  <a:txBody>
                    <a:bodyPr/>
                    <a:lstStyle/>
                    <a:p>
                      <a:pPr algn="ctr">
                        <a:lnSpc>
                          <a:spcPct val="107000"/>
                        </a:lnSpc>
                        <a:spcAft>
                          <a:spcPts val="0"/>
                        </a:spcAft>
                      </a:pPr>
                      <a:r>
                        <a:rPr lang="fr-FR" sz="1600" b="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L’autorité</a:t>
                      </a:r>
                      <a:r>
                        <a:rPr lang="fr-FR" sz="1600" b="0" baseline="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fixe ses ratios d’avancement de grade par délibération</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Les ratios</a:t>
                      </a:r>
                      <a:r>
                        <a:rPr lang="fr-FR" sz="1600" b="0" baseline="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d’avancement doivent figurer dans le document synthétisant les LDG</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1"/>
                  </a:ext>
                </a:extLst>
              </a:tr>
              <a:tr h="543874">
                <a:tc>
                  <a:txBody>
                    <a:bodyPr/>
                    <a:lstStyle/>
                    <a:p>
                      <a:pPr algn="ctr">
                        <a:lnSpc>
                          <a:spcPct val="107000"/>
                        </a:lnSpc>
                        <a:spcAft>
                          <a:spcPts val="0"/>
                        </a:spcAft>
                      </a:pPr>
                      <a:r>
                        <a:rPr lang="fr-FR" sz="1600" b="0" dirty="0" smtClean="0">
                          <a:solidFill>
                            <a:schemeClr val="tx1"/>
                          </a:solidFill>
                          <a:effectLst/>
                          <a:latin typeface="Century Gothic" panose="020B0502020202020204" pitchFamily="34" charset="0"/>
                        </a:rPr>
                        <a:t>Les projets de tableaux d’avancement sont transmis au service carrière du CDG</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0" dirty="0" smtClean="0">
                          <a:solidFill>
                            <a:schemeClr val="tx1"/>
                          </a:solidFill>
                          <a:effectLst/>
                          <a:latin typeface="Century Gothic" panose="020B0502020202020204" pitchFamily="34" charset="0"/>
                        </a:rPr>
                        <a:t>L’autorité arrête ses propres LDG en matière d’avancement de grade après avis du CT</a:t>
                      </a: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2"/>
                  </a:ext>
                </a:extLst>
              </a:tr>
              <a:tr h="543874">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fr-FR" sz="1600" b="0" dirty="0" smtClean="0">
                          <a:solidFill>
                            <a:schemeClr val="tx1"/>
                          </a:solidFill>
                          <a:effectLst/>
                          <a:latin typeface="Century Gothic" panose="020B0502020202020204" pitchFamily="34" charset="0"/>
                        </a:rPr>
                        <a:t>L’autorité établit</a:t>
                      </a:r>
                      <a:r>
                        <a:rPr lang="fr-FR" sz="1600" b="0" baseline="0" dirty="0" smtClean="0">
                          <a:solidFill>
                            <a:schemeClr val="tx1"/>
                          </a:solidFill>
                          <a:effectLst/>
                          <a:latin typeface="Century Gothic" panose="020B0502020202020204" pitchFamily="34" charset="0"/>
                        </a:rPr>
                        <a:t> les tableaux annuels d’avancement par grade</a:t>
                      </a:r>
                      <a:endParaRPr lang="fr-FR" sz="1600" b="0" dirty="0" smtClean="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fr-FR"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ctr">
                        <a:lnSpc>
                          <a:spcPct val="107000"/>
                        </a:lnSpc>
                        <a:spcAft>
                          <a:spcPts val="0"/>
                        </a:spcAft>
                      </a:pPr>
                      <a:r>
                        <a:rPr lang="fr-FR" sz="1600" b="1" dirty="0" smtClean="0">
                          <a:solidFill>
                            <a:schemeClr val="tx1"/>
                          </a:solidFill>
                          <a:effectLst/>
                          <a:latin typeface="Century Gothic" panose="020B0502020202020204" pitchFamily="34" charset="0"/>
                        </a:rPr>
                        <a:t>La</a:t>
                      </a:r>
                      <a:r>
                        <a:rPr lang="fr-FR" sz="1600" b="1" baseline="0" dirty="0" smtClean="0">
                          <a:solidFill>
                            <a:schemeClr val="tx1"/>
                          </a:solidFill>
                          <a:effectLst/>
                          <a:latin typeface="Century Gothic" panose="020B0502020202020204" pitchFamily="34" charset="0"/>
                        </a:rPr>
                        <a:t> CAP n’est plus compétente en matière d’avancement de grade</a:t>
                      </a:r>
                      <a:r>
                        <a:rPr lang="fr-FR" sz="1600" b="1" dirty="0">
                          <a:solidFill>
                            <a:schemeClr val="tx1"/>
                          </a:solidFill>
                          <a:effectLst/>
                          <a:latin typeface="Century Gothic" panose="020B0502020202020204" pitchFamily="34" charset="0"/>
                        </a:rPr>
                        <a:t> </a:t>
                      </a:r>
                      <a:endParaRPr lang="fr-FR" sz="16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 xmlns:a16="http://schemas.microsoft.com/office/drawing/2014/main" val="10003"/>
                  </a:ext>
                </a:extLst>
              </a:tr>
            </a:tbl>
          </a:graphicData>
        </a:graphic>
      </p:graphicFrame>
      <p:sp>
        <p:nvSpPr>
          <p:cNvPr id="5" name="Flèche droite 4"/>
          <p:cNvSpPr/>
          <p:nvPr/>
        </p:nvSpPr>
        <p:spPr>
          <a:xfrm>
            <a:off x="5908963" y="2873806"/>
            <a:ext cx="374073" cy="2805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943216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900" dirty="0">
                <a:latin typeface="Century Gothic" panose="020B0502020202020204" pitchFamily="34" charset="0"/>
              </a:rPr>
              <a:t>S</a:t>
            </a:r>
            <a:r>
              <a:rPr lang="fr-FR" sz="3900" dirty="0" smtClean="0">
                <a:latin typeface="Century Gothic" panose="020B0502020202020204" pitchFamily="34" charset="0"/>
              </a:rPr>
              <a:t>aisine du comité technique</a:t>
            </a:r>
            <a:endParaRPr lang="fr-FR" sz="3900" dirty="0">
              <a:latin typeface="Century Gothic" panose="020B0502020202020204" pitchFamily="34" charset="0"/>
            </a:endParaRPr>
          </a:p>
        </p:txBody>
      </p:sp>
      <p:sp>
        <p:nvSpPr>
          <p:cNvPr id="3" name="Espace réservé du contenu 2"/>
          <p:cNvSpPr>
            <a:spLocks noGrp="1"/>
          </p:cNvSpPr>
          <p:nvPr>
            <p:ph idx="1"/>
          </p:nvPr>
        </p:nvSpPr>
        <p:spPr>
          <a:xfrm>
            <a:off x="838200" y="1388125"/>
            <a:ext cx="10515600" cy="4788838"/>
          </a:xfrm>
        </p:spPr>
        <p:txBody>
          <a:bodyPr>
            <a:normAutofit/>
          </a:bodyPr>
          <a:lstStyle/>
          <a:p>
            <a:pPr>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 Cas de saisine</a:t>
            </a:r>
          </a:p>
          <a:p>
            <a:pPr lvl="1" algn="just">
              <a:buFont typeface="Wingdings" panose="05000000000000000000" pitchFamily="2" charset="2"/>
              <a:buChar char="F"/>
            </a:pPr>
            <a:r>
              <a:rPr lang="fr-FR" sz="2000" dirty="0" smtClean="0">
                <a:latin typeface="Times New Roman" panose="02020603050405020304" pitchFamily="18" charset="0"/>
                <a:cs typeface="Times New Roman" panose="02020603050405020304" pitchFamily="18" charset="0"/>
              </a:rPr>
              <a:t> Le CT est saisi </a:t>
            </a:r>
            <a:r>
              <a:rPr lang="fr-FR" sz="2000" dirty="0">
                <a:latin typeface="Times New Roman" panose="02020603050405020304" pitchFamily="18" charset="0"/>
                <a:cs typeface="Times New Roman" panose="02020603050405020304" pitchFamily="18" charset="0"/>
              </a:rPr>
              <a:t>pour </a:t>
            </a:r>
            <a:r>
              <a:rPr lang="fr-FR" sz="2000" b="1" dirty="0" smtClean="0">
                <a:latin typeface="Times New Roman" panose="02020603050405020304" pitchFamily="18" charset="0"/>
                <a:cs typeface="Times New Roman" panose="02020603050405020304" pitchFamily="18" charset="0"/>
              </a:rPr>
              <a:t>avis </a:t>
            </a:r>
            <a:r>
              <a:rPr lang="fr-FR" sz="2000" b="1" dirty="0">
                <a:latin typeface="Times New Roman" panose="02020603050405020304" pitchFamily="18" charset="0"/>
                <a:cs typeface="Times New Roman" panose="02020603050405020304" pitchFamily="18" charset="0"/>
              </a:rPr>
              <a:t>sur les projets des LDG et sur leur révision </a:t>
            </a:r>
            <a:r>
              <a:rPr lang="fr-FR" sz="2000" dirty="0">
                <a:latin typeface="Times New Roman" panose="02020603050405020304" pitchFamily="18" charset="0"/>
                <a:cs typeface="Times New Roman" panose="02020603050405020304" pitchFamily="18" charset="0"/>
              </a:rPr>
              <a:t>afin de définir les grandes orientations collectives en matière de </a:t>
            </a:r>
            <a:r>
              <a:rPr lang="fr-FR" sz="2000" dirty="0" smtClean="0">
                <a:latin typeface="Times New Roman" panose="02020603050405020304" pitchFamily="18" charset="0"/>
                <a:cs typeface="Times New Roman" panose="02020603050405020304" pitchFamily="18" charset="0"/>
              </a:rPr>
              <a:t>GRH</a:t>
            </a:r>
          </a:p>
          <a:p>
            <a:pPr lvl="1" algn="just">
              <a:buFont typeface="Wingdings" panose="05000000000000000000" pitchFamily="2" charset="2"/>
              <a:buChar char="F"/>
            </a:pPr>
            <a:r>
              <a:rPr lang="fr-FR" sz="2000" b="1" dirty="0" smtClean="0">
                <a:latin typeface="Times New Roman" panose="02020603050405020304" pitchFamily="18" charset="0"/>
                <a:cs typeface="Times New Roman" panose="02020603050405020304" pitchFamily="18" charset="0"/>
              </a:rPr>
              <a:t> Cas </a:t>
            </a:r>
            <a:r>
              <a:rPr lang="fr-FR" sz="2000" b="1" dirty="0">
                <a:latin typeface="Times New Roman" panose="02020603050405020304" pitchFamily="18" charset="0"/>
                <a:cs typeface="Times New Roman" panose="02020603050405020304" pitchFamily="18" charset="0"/>
              </a:rPr>
              <a:t>particulier des </a:t>
            </a:r>
            <a:r>
              <a:rPr lang="fr-FR" sz="2000" b="1" dirty="0" smtClean="0">
                <a:latin typeface="Times New Roman" panose="02020603050405020304" pitchFamily="18" charset="0"/>
                <a:cs typeface="Times New Roman" panose="02020603050405020304" pitchFamily="18" charset="0"/>
              </a:rPr>
              <a:t>LDG promotion </a:t>
            </a:r>
            <a:r>
              <a:rPr lang="fr-FR" sz="2000" b="1" dirty="0">
                <a:latin typeface="Times New Roman" panose="02020603050405020304" pitchFamily="18" charset="0"/>
                <a:cs typeface="Times New Roman" panose="02020603050405020304" pitchFamily="18" charset="0"/>
              </a:rPr>
              <a:t>interne pour les collectivités et </a:t>
            </a:r>
            <a:r>
              <a:rPr lang="fr-FR" sz="2000" b="1" dirty="0" smtClean="0">
                <a:latin typeface="Times New Roman" panose="02020603050405020304" pitchFamily="18" charset="0"/>
                <a:cs typeface="Times New Roman" panose="02020603050405020304" pitchFamily="18" charset="0"/>
              </a:rPr>
              <a:t>établissements affiliés de + de 50 agents</a:t>
            </a:r>
            <a:r>
              <a:rPr lang="fr-FR" sz="2000" dirty="0" smtClean="0">
                <a:latin typeface="Times New Roman" panose="02020603050405020304" pitchFamily="18" charset="0"/>
                <a:cs typeface="Times New Roman" panose="02020603050405020304" pitchFamily="18" charset="0"/>
              </a:rPr>
              <a:t>: chaque collectivité </a:t>
            </a:r>
            <a:r>
              <a:rPr lang="fr-FR" sz="2000" dirty="0">
                <a:latin typeface="Times New Roman" panose="02020603050405020304" pitchFamily="18" charset="0"/>
                <a:cs typeface="Times New Roman" panose="02020603050405020304" pitchFamily="18" charset="0"/>
              </a:rPr>
              <a:t>dispose d’un délai de </a:t>
            </a:r>
            <a:r>
              <a:rPr lang="fr-FR" sz="2000" dirty="0" smtClean="0">
                <a:latin typeface="Times New Roman" panose="02020603050405020304" pitchFamily="18" charset="0"/>
                <a:cs typeface="Times New Roman" panose="02020603050405020304" pitchFamily="18" charset="0"/>
              </a:rPr>
              <a:t>2 </a:t>
            </a:r>
            <a:r>
              <a:rPr lang="fr-FR" sz="2000" dirty="0">
                <a:latin typeface="Times New Roman" panose="02020603050405020304" pitchFamily="18" charset="0"/>
                <a:cs typeface="Times New Roman" panose="02020603050405020304" pitchFamily="18" charset="0"/>
              </a:rPr>
              <a:t>mois suivant la date de communication du projet pour transmettre au président du </a:t>
            </a:r>
            <a:r>
              <a:rPr lang="fr-FR" sz="2000" dirty="0" smtClean="0">
                <a:latin typeface="Times New Roman" panose="02020603050405020304" pitchFamily="18" charset="0"/>
                <a:cs typeface="Times New Roman" panose="02020603050405020304" pitchFamily="18" charset="0"/>
              </a:rPr>
              <a:t>CDG </a:t>
            </a:r>
            <a:r>
              <a:rPr lang="fr-FR" sz="2000" dirty="0">
                <a:latin typeface="Times New Roman" panose="02020603050405020304" pitchFamily="18" charset="0"/>
                <a:cs typeface="Times New Roman" panose="02020603050405020304" pitchFamily="18" charset="0"/>
              </a:rPr>
              <a:t>l’avis de son comité </a:t>
            </a:r>
            <a:r>
              <a:rPr lang="fr-FR" sz="2000" dirty="0" smtClean="0">
                <a:latin typeface="Times New Roman" panose="02020603050405020304" pitchFamily="18" charset="0"/>
                <a:cs typeface="Times New Roman" panose="02020603050405020304" pitchFamily="18" charset="0"/>
              </a:rPr>
              <a:t>technique. </a:t>
            </a:r>
            <a:r>
              <a:rPr lang="fr-FR" sz="2000" dirty="0">
                <a:latin typeface="Times New Roman" panose="02020603050405020304" pitchFamily="18" charset="0"/>
                <a:cs typeface="Times New Roman" panose="02020603050405020304" pitchFamily="18" charset="0"/>
              </a:rPr>
              <a:t>À défaut de transmission de cet avis dans ce </a:t>
            </a:r>
            <a:r>
              <a:rPr lang="fr-FR" sz="2000" dirty="0" smtClean="0">
                <a:latin typeface="Times New Roman" panose="02020603050405020304" pitchFamily="18" charset="0"/>
                <a:cs typeface="Times New Roman" panose="02020603050405020304" pitchFamily="18" charset="0"/>
              </a:rPr>
              <a:t>délai, </a:t>
            </a:r>
            <a:r>
              <a:rPr lang="fr-FR" sz="2000" dirty="0">
                <a:latin typeface="Times New Roman" panose="02020603050405020304" pitchFamily="18" charset="0"/>
                <a:cs typeface="Times New Roman" panose="02020603050405020304" pitchFamily="18" charset="0"/>
              </a:rPr>
              <a:t>le comité </a:t>
            </a:r>
            <a:r>
              <a:rPr lang="fr-FR" sz="2000" dirty="0" smtClean="0">
                <a:latin typeface="Times New Roman" panose="02020603050405020304" pitchFamily="18" charset="0"/>
                <a:cs typeface="Times New Roman" panose="02020603050405020304" pitchFamily="18" charset="0"/>
              </a:rPr>
              <a:t>technique </a:t>
            </a:r>
            <a:r>
              <a:rPr lang="fr-FR" sz="2000" dirty="0">
                <a:latin typeface="Times New Roman" panose="02020603050405020304" pitchFamily="18" charset="0"/>
                <a:cs typeface="Times New Roman" panose="02020603050405020304" pitchFamily="18" charset="0"/>
              </a:rPr>
              <a:t>est réputé avoir émis un avis </a:t>
            </a:r>
            <a:r>
              <a:rPr lang="fr-FR" sz="2000" dirty="0" smtClean="0">
                <a:latin typeface="Times New Roman" panose="02020603050405020304" pitchFamily="18" charset="0"/>
                <a:cs typeface="Times New Roman" panose="02020603050405020304" pitchFamily="18" charset="0"/>
              </a:rPr>
              <a:t>favorable</a:t>
            </a:r>
          </a:p>
          <a:p>
            <a:pPr>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 Procédure </a:t>
            </a:r>
            <a:r>
              <a:rPr lang="fr-FR" dirty="0">
                <a:latin typeface="Times New Roman" panose="02020603050405020304" pitchFamily="18" charset="0"/>
                <a:cs typeface="Times New Roman" panose="02020603050405020304" pitchFamily="18" charset="0"/>
              </a:rPr>
              <a:t>de </a:t>
            </a:r>
            <a:r>
              <a:rPr lang="fr-FR" dirty="0" smtClean="0">
                <a:latin typeface="Times New Roman" panose="02020603050405020304" pitchFamily="18" charset="0"/>
                <a:cs typeface="Times New Roman" panose="02020603050405020304" pitchFamily="18" charset="0"/>
              </a:rPr>
              <a:t>saisine</a:t>
            </a:r>
          </a:p>
          <a:p>
            <a:pPr marL="715963" indent="-268288" algn="just">
              <a:buNone/>
            </a:pPr>
            <a:r>
              <a:rPr lang="fr-FR" sz="2000" dirty="0" smtClean="0">
                <a:latin typeface="Times New Roman" panose="02020603050405020304" pitchFamily="18" charset="0"/>
                <a:cs typeface="Times New Roman" panose="02020603050405020304" pitchFamily="18" charset="0"/>
                <a:sym typeface="Wingdings" panose="05000000000000000000" pitchFamily="2" charset="2"/>
              </a:rPr>
              <a:t> Fiche de saisine</a:t>
            </a:r>
            <a:r>
              <a:rPr lang="fr-FR" sz="2000" dirty="0">
                <a:latin typeface="Times New Roman" panose="02020603050405020304" pitchFamily="18" charset="0"/>
                <a:cs typeface="Times New Roman" panose="02020603050405020304" pitchFamily="18" charset="0"/>
                <a:sym typeface="Wingdings" panose="05000000000000000000" pitchFamily="2" charset="2"/>
              </a:rPr>
              <a:t> </a:t>
            </a:r>
            <a:r>
              <a:rPr lang="fr-FR" sz="2000" dirty="0" smtClean="0">
                <a:latin typeface="Times New Roman" panose="02020603050405020304" pitchFamily="18" charset="0"/>
                <a:cs typeface="Times New Roman" panose="02020603050405020304" pitchFamily="18" charset="0"/>
                <a:sym typeface="Wingdings" panose="05000000000000000000" pitchFamily="2" charset="2"/>
              </a:rPr>
              <a:t>téléchargeable sur le site internet. Possibilité de transmettre le dossier par mail à l’adresse suivante : ct-chsct@cdg30.fr</a:t>
            </a:r>
          </a:p>
          <a:p>
            <a:pPr>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 Calendrier prévisionnel</a:t>
            </a:r>
          </a:p>
          <a:p>
            <a:pPr>
              <a:buFont typeface="Wingdings" panose="05000000000000000000" pitchFamily="2" charset="2"/>
              <a:buChar char="Ü"/>
            </a:pPr>
            <a:r>
              <a:rPr lang="fr-FR" dirty="0" smtClean="0">
                <a:latin typeface="Times New Roman" panose="02020603050405020304" pitchFamily="18" charset="0"/>
                <a:cs typeface="Times New Roman" panose="02020603050405020304" pitchFamily="18" charset="0"/>
              </a:rPr>
              <a:t> Mise en place des comités sociaux territoriaux</a:t>
            </a:r>
          </a:p>
          <a:p>
            <a:pPr>
              <a:buFont typeface="Wingdings" panose="05000000000000000000" pitchFamily="2" charset="2"/>
              <a:buChar char="Ü"/>
            </a:pPr>
            <a:endParaRPr lang="fr-FR"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F"/>
            </a:pPr>
            <a:endParaRPr lang="fr-F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746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43842" y="1436914"/>
            <a:ext cx="8680269" cy="1325563"/>
          </a:xfrm>
        </p:spPr>
        <p:txBody>
          <a:bodyPr>
            <a:normAutofit/>
          </a:bodyPr>
          <a:lstStyle/>
          <a:p>
            <a:pPr algn="ctr"/>
            <a:r>
              <a:rPr lang="fr-FR" sz="3900" dirty="0" smtClean="0">
                <a:latin typeface="Century Gothic" panose="020B0502020202020204" pitchFamily="34" charset="0"/>
              </a:rPr>
              <a:t>Procédure</a:t>
            </a:r>
            <a:r>
              <a:rPr lang="fr-FR" sz="3900" b="1" dirty="0" smtClean="0">
                <a:latin typeface="Century Gothic" panose="020B0502020202020204" pitchFamily="34" charset="0"/>
              </a:rPr>
              <a:t> </a:t>
            </a:r>
            <a:endParaRPr lang="fr-FR" sz="3900" b="1" dirty="0">
              <a:latin typeface="Century Gothic" panose="020B0502020202020204" pitchFamily="34" charset="0"/>
            </a:endParaRPr>
          </a:p>
        </p:txBody>
      </p:sp>
      <p:sp>
        <p:nvSpPr>
          <p:cNvPr id="3" name="Espace réservé du contenu 2"/>
          <p:cNvSpPr>
            <a:spLocks noGrp="1"/>
          </p:cNvSpPr>
          <p:nvPr>
            <p:ph idx="1"/>
          </p:nvPr>
        </p:nvSpPr>
        <p:spPr/>
        <p:txBody>
          <a:bodyPr>
            <a:normAutofit/>
          </a:bodyPr>
          <a:lstStyle/>
          <a:p>
            <a:pPr marL="0" indent="0">
              <a:buNone/>
            </a:pPr>
            <a:endParaRPr lang="fr-FR" dirty="0" smtClean="0">
              <a:latin typeface="Times New Roman" panose="02020603050405020304" pitchFamily="18" charset="0"/>
              <a:cs typeface="Times New Roman" panose="02020603050405020304" pitchFamily="18" charset="0"/>
            </a:endParaRPr>
          </a:p>
          <a:p>
            <a:pPr marL="457200" lvl="1" indent="0">
              <a:buNone/>
            </a:pPr>
            <a:endParaRPr lang="fr-FR" dirty="0" smtClean="0">
              <a:latin typeface="Times New Roman" panose="02020603050405020304" pitchFamily="18" charset="0"/>
              <a:cs typeface="Times New Roman" panose="02020603050405020304" pitchFamily="18" charset="0"/>
            </a:endParaRPr>
          </a:p>
        </p:txBody>
      </p:sp>
      <p:graphicFrame>
        <p:nvGraphicFramePr>
          <p:cNvPr id="7" name="Diagramme 6"/>
          <p:cNvGraphicFramePr/>
          <p:nvPr>
            <p:extLst>
              <p:ext uri="{D42A27DB-BD31-4B8C-83A1-F6EECF244321}">
                <p14:modId xmlns:p14="http://schemas.microsoft.com/office/powerpoint/2010/main" val="1409422808"/>
              </p:ext>
            </p:extLst>
          </p:nvPr>
        </p:nvGraphicFramePr>
        <p:xfrm>
          <a:off x="365760" y="1436914"/>
          <a:ext cx="11181806" cy="5242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5098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802663"/>
          </a:xfrm>
        </p:spPr>
        <p:txBody>
          <a:bodyPr/>
          <a:lstStyle/>
          <a:p>
            <a:pPr algn="ctr"/>
            <a:r>
              <a:rPr lang="fr-FR" dirty="0" smtClean="0">
                <a:latin typeface="Century Gothic" panose="020B0502020202020204" pitchFamily="34" charset="0"/>
              </a:rPr>
              <a:t>Outils du CDG</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432193"/>
            <a:ext cx="10515600" cy="4843922"/>
          </a:xfrm>
        </p:spPr>
        <p:txBody>
          <a:bodyPr>
            <a:normAutofit/>
          </a:bodyPr>
          <a:lstStyle/>
          <a:p>
            <a:pPr marL="0" indent="0" algn="just">
              <a:buNone/>
            </a:pPr>
            <a:r>
              <a:rPr lang="fr-FR" sz="3200" dirty="0" smtClean="0">
                <a:latin typeface="Times New Roman" panose="02020603050405020304" pitchFamily="18" charset="0"/>
                <a:cs typeface="Times New Roman" panose="02020603050405020304" pitchFamily="18" charset="0"/>
              </a:rPr>
              <a:t>Afin </a:t>
            </a:r>
            <a:r>
              <a:rPr lang="fr-FR" sz="3200" dirty="0">
                <a:latin typeface="Times New Roman" panose="02020603050405020304" pitchFamily="18" charset="0"/>
                <a:cs typeface="Times New Roman" panose="02020603050405020304" pitchFamily="18" charset="0"/>
              </a:rPr>
              <a:t>de vous accompagner dans la rédaction de vos </a:t>
            </a:r>
            <a:r>
              <a:rPr lang="fr-FR" sz="3200" dirty="0" smtClean="0">
                <a:latin typeface="Times New Roman" panose="02020603050405020304" pitchFamily="18" charset="0"/>
                <a:cs typeface="Times New Roman" panose="02020603050405020304" pitchFamily="18" charset="0"/>
              </a:rPr>
              <a:t>LDG, le CDG a élaboré 3 outils:</a:t>
            </a:r>
          </a:p>
          <a:p>
            <a:pPr marL="0" indent="0">
              <a:buNone/>
            </a:pPr>
            <a:endParaRPr lang="fr-FR" sz="10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è"/>
            </a:pPr>
            <a:r>
              <a:rPr lang="fr-FR" sz="3200" b="1" dirty="0" smtClean="0">
                <a:latin typeface="Times New Roman" panose="02020603050405020304" pitchFamily="18" charset="0"/>
                <a:cs typeface="Times New Roman" panose="02020603050405020304" pitchFamily="18" charset="0"/>
              </a:rPr>
              <a:t>Un guide pratique d'élaboration</a:t>
            </a:r>
          </a:p>
          <a:p>
            <a:pPr algn="just">
              <a:buFont typeface="Wingdings" panose="05000000000000000000" pitchFamily="2" charset="2"/>
              <a:buChar char="è"/>
            </a:pPr>
            <a:endParaRPr lang="fr-FR" sz="10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è"/>
            </a:pPr>
            <a:r>
              <a:rPr lang="fr-FR" sz="3200" b="1" dirty="0" smtClean="0">
                <a:latin typeface="Times New Roman" panose="02020603050405020304" pitchFamily="18" charset="0"/>
                <a:cs typeface="Times New Roman" panose="02020603050405020304" pitchFamily="18" charset="0"/>
              </a:rPr>
              <a:t>Une </a:t>
            </a:r>
            <a:r>
              <a:rPr lang="fr-FR" sz="3200" b="1" dirty="0">
                <a:latin typeface="Times New Roman" panose="02020603050405020304" pitchFamily="18" charset="0"/>
                <a:cs typeface="Times New Roman" panose="02020603050405020304" pitchFamily="18" charset="0"/>
              </a:rPr>
              <a:t>trame pratique de rédaction </a:t>
            </a:r>
            <a:endParaRPr lang="fr-FR" sz="3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è"/>
            </a:pPr>
            <a:endParaRPr lang="fr-FR" sz="10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è"/>
            </a:pPr>
            <a:r>
              <a:rPr lang="fr-FR" sz="3200" b="1" dirty="0" smtClean="0">
                <a:latin typeface="Times New Roman" panose="02020603050405020304" pitchFamily="18" charset="0"/>
                <a:cs typeface="Times New Roman" panose="02020603050405020304" pitchFamily="18" charset="0"/>
              </a:rPr>
              <a:t>Une </a:t>
            </a:r>
            <a:r>
              <a:rPr lang="fr-FR" sz="3200" b="1" dirty="0">
                <a:latin typeface="Times New Roman" panose="02020603050405020304" pitchFamily="18" charset="0"/>
                <a:cs typeface="Times New Roman" panose="02020603050405020304" pitchFamily="18" charset="0"/>
              </a:rPr>
              <a:t>proposition de modèle d'arrêté portant établissement des LDG</a:t>
            </a:r>
          </a:p>
        </p:txBody>
      </p:sp>
    </p:spTree>
    <p:extLst>
      <p:ext uri="{BB962C8B-B14F-4D97-AF65-F5344CB8AC3E}">
        <p14:creationId xmlns:p14="http://schemas.microsoft.com/office/powerpoint/2010/main" val="2746507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956899"/>
          </a:xfrm>
        </p:spPr>
        <p:txBody>
          <a:bodyPr/>
          <a:lstStyle/>
          <a:p>
            <a:pPr algn="ctr"/>
            <a:r>
              <a:rPr lang="fr-FR" dirty="0" smtClean="0">
                <a:latin typeface="Century Gothic" panose="020B0502020202020204" pitchFamily="34" charset="0"/>
              </a:rPr>
              <a:t>FOIRE AUX QUESTIONS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542361"/>
            <a:ext cx="10515600" cy="4634602"/>
          </a:xfrm>
        </p:spPr>
        <p:txBody>
          <a:bodyPr/>
          <a:lstStyle/>
          <a:p>
            <a:pPr marL="0" indent="0" algn="just">
              <a:buNone/>
            </a:pPr>
            <a:r>
              <a:rPr lang="fr-FR" u="sng" dirty="0" smtClean="0">
                <a:latin typeface="Times New Roman" panose="02020603050405020304" pitchFamily="18" charset="0"/>
                <a:cs typeface="Times New Roman" panose="02020603050405020304" pitchFamily="18" charset="0"/>
              </a:rPr>
              <a:t>1/ Le </a:t>
            </a:r>
            <a:r>
              <a:rPr lang="fr-FR" u="sng" dirty="0">
                <a:latin typeface="Times New Roman" panose="02020603050405020304" pitchFamily="18" charset="0"/>
                <a:cs typeface="Times New Roman" panose="02020603050405020304" pitchFamily="18" charset="0"/>
              </a:rPr>
              <a:t>texte dispose que </a:t>
            </a:r>
            <a:r>
              <a:rPr lang="fr-FR" u="sng" dirty="0" smtClean="0">
                <a:latin typeface="Times New Roman" panose="02020603050405020304" pitchFamily="18" charset="0"/>
                <a:cs typeface="Times New Roman" panose="02020603050405020304" pitchFamily="18" charset="0"/>
              </a:rPr>
              <a:t>les LDG sont établies </a:t>
            </a:r>
            <a:r>
              <a:rPr lang="fr-FR" u="sng" dirty="0">
                <a:latin typeface="Times New Roman" panose="02020603050405020304" pitchFamily="18" charset="0"/>
                <a:cs typeface="Times New Roman" panose="02020603050405020304" pitchFamily="18" charset="0"/>
              </a:rPr>
              <a:t>par l'autorité territoriale. La forme est-elle vraiment celle d'un arrêté ? ou un protocole suffirait-il ? </a:t>
            </a:r>
          </a:p>
          <a:p>
            <a:pPr marL="0" indent="0" algn="just">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L</a:t>
            </a:r>
            <a:r>
              <a:rPr lang="fr-FR" dirty="0" smtClean="0">
                <a:latin typeface="Times New Roman" panose="02020603050405020304" pitchFamily="18" charset="0"/>
                <a:cs typeface="Times New Roman" panose="02020603050405020304" pitchFamily="18" charset="0"/>
              </a:rPr>
              <a:t>’autorité </a:t>
            </a:r>
            <a:r>
              <a:rPr lang="fr-FR" dirty="0">
                <a:latin typeface="Times New Roman" panose="02020603050405020304" pitchFamily="18" charset="0"/>
                <a:cs typeface="Times New Roman" panose="02020603050405020304" pitchFamily="18" charset="0"/>
              </a:rPr>
              <a:t>territoriale </a:t>
            </a:r>
            <a:r>
              <a:rPr lang="fr-FR" dirty="0" smtClean="0">
                <a:latin typeface="Times New Roman" panose="02020603050405020304" pitchFamily="18" charset="0"/>
                <a:cs typeface="Times New Roman" panose="02020603050405020304" pitchFamily="18" charset="0"/>
              </a:rPr>
              <a:t>arrête </a:t>
            </a:r>
            <a:r>
              <a:rPr lang="fr-FR" dirty="0">
                <a:latin typeface="Times New Roman" panose="02020603050405020304" pitchFamily="18" charset="0"/>
                <a:cs typeface="Times New Roman" panose="02020603050405020304" pitchFamily="18" charset="0"/>
              </a:rPr>
              <a:t>les lignes directrices de gestion. Cela </a:t>
            </a:r>
            <a:r>
              <a:rPr lang="fr-FR" dirty="0" smtClean="0">
                <a:latin typeface="Times New Roman" panose="02020603050405020304" pitchFamily="18" charset="0"/>
                <a:cs typeface="Times New Roman" panose="02020603050405020304" pitchFamily="18" charset="0"/>
              </a:rPr>
              <a:t>doit </a:t>
            </a:r>
            <a:r>
              <a:rPr lang="fr-FR" dirty="0">
                <a:latin typeface="Times New Roman" panose="02020603050405020304" pitchFamily="18" charset="0"/>
                <a:cs typeface="Times New Roman" panose="02020603050405020304" pitchFamily="18" charset="0"/>
              </a:rPr>
              <a:t>prendre la forme d’un arrêté (qui annexerait par exemple le protocole signé avec les organisations syndicales sur les LDG).  </a:t>
            </a:r>
          </a:p>
          <a:p>
            <a:pPr marL="0" indent="0" algn="just">
              <a:buNone/>
            </a:pPr>
            <a:r>
              <a:rPr lang="fr-F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22291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fr-FR" dirty="0"/>
              <a:t>2</a:t>
            </a:r>
            <a:r>
              <a:rPr lang="fr-FR" dirty="0">
                <a:latin typeface="Times New Roman" panose="02020603050405020304" pitchFamily="18" charset="0"/>
                <a:cs typeface="Times New Roman" panose="02020603050405020304" pitchFamily="18" charset="0"/>
              </a:rPr>
              <a:t>/ </a:t>
            </a:r>
            <a:r>
              <a:rPr lang="fr-FR" u="sng" dirty="0">
                <a:latin typeface="Times New Roman" panose="02020603050405020304" pitchFamily="18" charset="0"/>
                <a:cs typeface="Times New Roman" panose="02020603050405020304" pitchFamily="18" charset="0"/>
              </a:rPr>
              <a:t>Quelles sont les conséquences si une collectivité ne les adopte pas ? </a:t>
            </a:r>
          </a:p>
          <a:p>
            <a:pPr marL="0" indent="0" algn="just">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rPr>
              <a:t>Les LDG </a:t>
            </a:r>
            <a:r>
              <a:rPr lang="fr-FR" dirty="0">
                <a:latin typeface="Times New Roman" panose="02020603050405020304" pitchFamily="18" charset="0"/>
                <a:cs typeface="Times New Roman" panose="02020603050405020304" pitchFamily="18" charset="0"/>
              </a:rPr>
              <a:t>en matière de promotion interne </a:t>
            </a:r>
            <a:r>
              <a:rPr lang="fr-FR" dirty="0" smtClean="0">
                <a:latin typeface="Times New Roman" panose="02020603050405020304" pitchFamily="18" charset="0"/>
                <a:cs typeface="Times New Roman" panose="02020603050405020304" pitchFamily="18" charset="0"/>
              </a:rPr>
              <a:t>et d’avancement de grade doivent </a:t>
            </a:r>
            <a:r>
              <a:rPr lang="fr-FR" dirty="0">
                <a:latin typeface="Times New Roman" panose="02020603050405020304" pitchFamily="18" charset="0"/>
                <a:cs typeface="Times New Roman" panose="02020603050405020304" pitchFamily="18" charset="0"/>
              </a:rPr>
              <a:t>être élaborées avant le 31 décembre 2020 afin de pouvoir s’appliquer aux décisions individuelles en matière de promotion et d’avancement à compter du 1er janvier </a:t>
            </a:r>
            <a:r>
              <a:rPr lang="fr-FR" dirty="0" smtClean="0">
                <a:latin typeface="Times New Roman" panose="02020603050405020304" pitchFamily="18" charset="0"/>
                <a:cs typeface="Times New Roman" panose="02020603050405020304" pitchFamily="18" charset="0"/>
              </a:rPr>
              <a:t>2021.</a:t>
            </a:r>
          </a:p>
          <a:p>
            <a:pPr marL="0" indent="0" algn="just">
              <a:buNone/>
            </a:pPr>
            <a:r>
              <a:rPr lang="fr-FR" dirty="0" smtClean="0">
                <a:latin typeface="Times New Roman" panose="02020603050405020304" pitchFamily="18" charset="0"/>
                <a:cs typeface="Times New Roman" panose="02020603050405020304" pitchFamily="18" charset="0"/>
              </a:rPr>
              <a:t>En effet, en </a:t>
            </a:r>
            <a:r>
              <a:rPr lang="fr-FR" dirty="0">
                <a:latin typeface="Times New Roman" panose="02020603050405020304" pitchFamily="18" charset="0"/>
                <a:cs typeface="Times New Roman" panose="02020603050405020304" pitchFamily="18" charset="0"/>
              </a:rPr>
              <a:t>parallèle de la formation des LDG, le législateur a fixé le principe de la suppression des attributions des CAP en matière de promotion </a:t>
            </a:r>
            <a:r>
              <a:rPr lang="fr-FR" dirty="0" smtClean="0">
                <a:latin typeface="Times New Roman" panose="02020603050405020304" pitchFamily="18" charset="0"/>
                <a:cs typeface="Times New Roman" panose="02020603050405020304" pitchFamily="18" charset="0"/>
              </a:rPr>
              <a:t>interne et </a:t>
            </a:r>
            <a:r>
              <a:rPr lang="fr-FR" dirty="0">
                <a:latin typeface="Times New Roman" panose="02020603050405020304" pitchFamily="18" charset="0"/>
                <a:cs typeface="Times New Roman" panose="02020603050405020304" pitchFamily="18" charset="0"/>
              </a:rPr>
              <a:t>d’avancement de grade à partir de cette même date. </a:t>
            </a:r>
          </a:p>
          <a:p>
            <a:pPr marL="0" indent="0" algn="just">
              <a:buNone/>
            </a:pPr>
            <a:r>
              <a:rPr lang="fr-FR" dirty="0" smtClean="0">
                <a:latin typeface="Times New Roman" panose="02020603050405020304" pitchFamily="18" charset="0"/>
                <a:cs typeface="Times New Roman" panose="02020603050405020304" pitchFamily="18" charset="0"/>
              </a:rPr>
              <a:t>En </a:t>
            </a:r>
            <a:r>
              <a:rPr lang="fr-FR" dirty="0">
                <a:latin typeface="Times New Roman" panose="02020603050405020304" pitchFamily="18" charset="0"/>
                <a:cs typeface="Times New Roman" panose="02020603050405020304" pitchFamily="18" charset="0"/>
              </a:rPr>
              <a:t>outre, les Chambres régionales des comptes sont attentives à la formalisation des politiques RH. Les LDG seront certainement à produire en cas </a:t>
            </a:r>
            <a:r>
              <a:rPr lang="fr-FR" dirty="0" smtClean="0">
                <a:latin typeface="Times New Roman" panose="02020603050405020304" pitchFamily="18" charset="0"/>
                <a:cs typeface="Times New Roman" panose="02020603050405020304" pitchFamily="18" charset="0"/>
              </a:rPr>
              <a:t>d’examen.</a:t>
            </a:r>
          </a:p>
          <a:p>
            <a:pPr marL="0" indent="0" algn="just">
              <a:buNone/>
            </a:pPr>
            <a:r>
              <a:rPr lang="fr-FR" dirty="0" smtClean="0">
                <a:latin typeface="Times New Roman" panose="02020603050405020304" pitchFamily="18" charset="0"/>
                <a:cs typeface="Times New Roman" panose="02020603050405020304" pitchFamily="18" charset="0"/>
              </a:rPr>
              <a:t>Mais le Gouvernement a fixé un délai raisonnable. Toutefois, afin de prendre en compte au plus vite les avancements de grade, il est conseillé de les élaborer rapidement.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5949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1257"/>
            <a:ext cx="10515600" cy="5915706"/>
          </a:xfrm>
        </p:spPr>
        <p:txBody>
          <a:bodyPr/>
          <a:lstStyle/>
          <a:p>
            <a:pPr marL="0" indent="0">
              <a:buNone/>
            </a:pPr>
            <a:endParaRPr lang="fr-FR" dirty="0" smtClean="0"/>
          </a:p>
          <a:p>
            <a:pPr marL="0" indent="0">
              <a:buNone/>
            </a:pPr>
            <a:endParaRPr lang="fr-FR" dirty="0" smtClean="0"/>
          </a:p>
          <a:p>
            <a:pPr marL="0" indent="0">
              <a:buNone/>
            </a:pPr>
            <a:endParaRPr lang="fr-FR" dirty="0"/>
          </a:p>
          <a:p>
            <a:pPr marL="0" indent="0">
              <a:buNone/>
            </a:pPr>
            <a:r>
              <a:rPr lang="fr-FR" dirty="0" smtClean="0">
                <a:latin typeface="Times New Roman" panose="02020603050405020304" pitchFamily="18" charset="0"/>
                <a:cs typeface="Times New Roman" panose="02020603050405020304" pitchFamily="18" charset="0"/>
              </a:rPr>
              <a:t>Les LDG viennent compléter et finaliser la mise en œuvre de la gestion prévisionnelle des emplois, des effectifs et des carrières introduite </a:t>
            </a:r>
            <a:r>
              <a:rPr lang="fr-FR" u="sng" dirty="0" smtClean="0">
                <a:latin typeface="Times New Roman" panose="02020603050405020304" pitchFamily="18" charset="0"/>
                <a:cs typeface="Times New Roman" panose="02020603050405020304" pitchFamily="18" charset="0"/>
              </a:rPr>
              <a:t>par la circulaire du 15 mai 2015.</a:t>
            </a:r>
          </a:p>
          <a:p>
            <a:pPr marL="0" indent="0">
              <a:buNone/>
            </a:pPr>
            <a:endParaRPr lang="fr-FR" u="sn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n"/>
            </a:pPr>
            <a:r>
              <a:rPr lang="fr-FR" dirty="0" smtClean="0">
                <a:latin typeface="Times New Roman" panose="02020603050405020304" pitchFamily="18" charset="0"/>
                <a:cs typeface="Times New Roman" panose="02020603050405020304" pitchFamily="18" charset="0"/>
              </a:rPr>
              <a:t> Prise en compte des évolutions des ressources humaines sur une période donnée</a:t>
            </a:r>
          </a:p>
          <a:p>
            <a:pPr algn="just">
              <a:buFont typeface="Wingdings" panose="05000000000000000000" pitchFamily="2" charset="2"/>
              <a:buChar char="n"/>
            </a:pP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Évaluation des impacts au sein de la collectivité</a:t>
            </a:r>
          </a:p>
          <a:p>
            <a:pPr algn="just">
              <a:buFont typeface="Wingdings" panose="05000000000000000000" pitchFamily="2" charset="2"/>
              <a:buChar char="n"/>
            </a:pP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Préservation de la continuité des services</a:t>
            </a:r>
            <a:endParaRPr lang="fr-FR" dirty="0">
              <a:latin typeface="Times New Roman" panose="02020603050405020304" pitchFamily="18" charset="0"/>
              <a:cs typeface="Times New Roman" panose="02020603050405020304" pitchFamily="18" charset="0"/>
            </a:endParaRPr>
          </a:p>
        </p:txBody>
      </p:sp>
      <p:sp>
        <p:nvSpPr>
          <p:cNvPr id="4" name="Titre 1"/>
          <p:cNvSpPr txBox="1">
            <a:spLocks/>
          </p:cNvSpPr>
          <p:nvPr/>
        </p:nvSpPr>
        <p:spPr>
          <a:xfrm>
            <a:off x="838200" y="365126"/>
            <a:ext cx="10515600" cy="7365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400" dirty="0" smtClean="0">
                <a:latin typeface="Century Gothic" panose="020B0502020202020204" pitchFamily="34" charset="0"/>
              </a:rPr>
              <a:t>Contexte</a:t>
            </a:r>
            <a:endParaRPr lang="fr-FR" sz="4400" dirty="0">
              <a:latin typeface="Century Gothic" panose="020B0502020202020204" pitchFamily="34" charset="0"/>
            </a:endParaRPr>
          </a:p>
        </p:txBody>
      </p:sp>
    </p:spTree>
    <p:extLst>
      <p:ext uri="{BB962C8B-B14F-4D97-AF65-F5344CB8AC3E}">
        <p14:creationId xmlns:p14="http://schemas.microsoft.com/office/powerpoint/2010/main" val="3604809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p>
        </p:txBody>
      </p:sp>
      <p:sp>
        <p:nvSpPr>
          <p:cNvPr id="3" name="Espace réservé du contenu 2"/>
          <p:cNvSpPr>
            <a:spLocks noGrp="1"/>
          </p:cNvSpPr>
          <p:nvPr>
            <p:ph idx="1"/>
          </p:nvPr>
        </p:nvSpPr>
        <p:spPr/>
        <p:txBody>
          <a:bodyPr/>
          <a:lstStyle/>
          <a:p>
            <a:pPr marL="0" indent="0" algn="just">
              <a:buNone/>
            </a:pPr>
            <a:r>
              <a:rPr lang="fr-FR" dirty="0" smtClean="0">
                <a:latin typeface="Times New Roman" panose="02020603050405020304" pitchFamily="18" charset="0"/>
                <a:cs typeface="Times New Roman" panose="02020603050405020304" pitchFamily="18" charset="0"/>
              </a:rPr>
              <a:t>3/ </a:t>
            </a:r>
            <a:r>
              <a:rPr lang="fr-FR" u="sng" dirty="0" smtClean="0">
                <a:latin typeface="Times New Roman" panose="02020603050405020304" pitchFamily="18" charset="0"/>
                <a:cs typeface="Times New Roman" panose="02020603050405020304" pitchFamily="18" charset="0"/>
              </a:rPr>
              <a:t>Peut-on établir des LDG sur une durée inférieure à 6 ans? Sont-elles révisables? </a:t>
            </a:r>
            <a:endParaRPr lang="fr-FR" u="sng"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OUI, les LDG sont fixées pour une durée pluriannuelle (6 ans  au </a:t>
            </a:r>
            <a:r>
              <a:rPr lang="fr-FR" dirty="0" smtClean="0">
                <a:latin typeface="Times New Roman" panose="02020603050405020304" pitchFamily="18" charset="0"/>
                <a:cs typeface="Times New Roman" panose="02020603050405020304" pitchFamily="18" charset="0"/>
              </a:rPr>
              <a:t>maximum). Une durée inférieure </a:t>
            </a:r>
            <a:r>
              <a:rPr lang="fr-FR" dirty="0">
                <a:latin typeface="Times New Roman" panose="02020603050405020304" pitchFamily="18" charset="0"/>
                <a:cs typeface="Times New Roman" panose="02020603050405020304" pitchFamily="18" charset="0"/>
              </a:rPr>
              <a:t>est </a:t>
            </a:r>
            <a:r>
              <a:rPr lang="fr-FR" dirty="0" smtClean="0">
                <a:latin typeface="Times New Roman" panose="02020603050405020304" pitchFamily="18" charset="0"/>
                <a:cs typeface="Times New Roman" panose="02020603050405020304" pitchFamily="18" charset="0"/>
              </a:rPr>
              <a:t>donc possible </a:t>
            </a:r>
            <a:r>
              <a:rPr lang="fr-FR" dirty="0">
                <a:latin typeface="Times New Roman" panose="02020603050405020304" pitchFamily="18" charset="0"/>
                <a:cs typeface="Times New Roman" panose="02020603050405020304" pitchFamily="18" charset="0"/>
              </a:rPr>
              <a:t>avec une possibilité de révision en cours de la période retenue après avis du </a:t>
            </a:r>
            <a:r>
              <a:rPr lang="fr-FR" dirty="0" smtClean="0">
                <a:latin typeface="Times New Roman" panose="02020603050405020304" pitchFamily="18" charset="0"/>
                <a:cs typeface="Times New Roman" panose="02020603050405020304" pitchFamily="18" charset="0"/>
              </a:rPr>
              <a:t>CT.</a:t>
            </a:r>
          </a:p>
          <a:p>
            <a:pPr marL="0" indent="0" algn="just">
              <a:buNone/>
            </a:pPr>
            <a:r>
              <a:rPr lang="fr-FR" dirty="0" smtClean="0">
                <a:latin typeface="Times New Roman" panose="02020603050405020304" pitchFamily="18" charset="0"/>
                <a:cs typeface="Times New Roman" panose="02020603050405020304" pitchFamily="18" charset="0"/>
              </a:rPr>
              <a:t>L’arrêté </a:t>
            </a:r>
            <a:r>
              <a:rPr lang="fr-FR" dirty="0">
                <a:latin typeface="Times New Roman" panose="02020603050405020304" pitchFamily="18" charset="0"/>
                <a:cs typeface="Times New Roman" panose="02020603050405020304" pitchFamily="18" charset="0"/>
              </a:rPr>
              <a:t>de l’autorité territoriale fixant les LDG devra indiquer la durée. </a:t>
            </a:r>
          </a:p>
        </p:txBody>
      </p:sp>
    </p:spTree>
    <p:extLst>
      <p:ext uri="{BB962C8B-B14F-4D97-AF65-F5344CB8AC3E}">
        <p14:creationId xmlns:p14="http://schemas.microsoft.com/office/powerpoint/2010/main" val="654488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endParaRPr lang="fr-FR" dirty="0"/>
          </a:p>
        </p:txBody>
      </p:sp>
      <p:sp>
        <p:nvSpPr>
          <p:cNvPr id="3" name="Espace réservé du contenu 2"/>
          <p:cNvSpPr>
            <a:spLocks noGrp="1"/>
          </p:cNvSpPr>
          <p:nvPr>
            <p:ph idx="1"/>
          </p:nvPr>
        </p:nvSpPr>
        <p:spPr/>
        <p:txBody>
          <a:bodyPr/>
          <a:lstStyle/>
          <a:p>
            <a:pPr marL="0" indent="0" algn="just">
              <a:buNone/>
            </a:pPr>
            <a:r>
              <a:rPr lang="fr-FR" dirty="0" smtClean="0">
                <a:latin typeface="Times New Roman" panose="02020603050405020304" pitchFamily="18" charset="0"/>
                <a:cs typeface="Times New Roman" panose="02020603050405020304" pitchFamily="18" charset="0"/>
              </a:rPr>
              <a:t>4/ </a:t>
            </a:r>
            <a:r>
              <a:rPr lang="fr-FR" u="sng" dirty="0" smtClean="0">
                <a:latin typeface="Times New Roman" panose="02020603050405020304" pitchFamily="18" charset="0"/>
                <a:cs typeface="Times New Roman" panose="02020603050405020304" pitchFamily="18" charset="0"/>
              </a:rPr>
              <a:t>Doit-on traiter l’ensemble des thèmes proposés dans la trame mise à disposition par le CDG?</a:t>
            </a:r>
            <a:endParaRPr lang="fr-FR" u="sng" dirty="0">
              <a:latin typeface="Times New Roman" panose="02020603050405020304" pitchFamily="18" charset="0"/>
              <a:cs typeface="Times New Roman" panose="02020603050405020304" pitchFamily="18" charset="0"/>
            </a:endParaRPr>
          </a:p>
          <a:p>
            <a:pPr marL="0" indent="0" algn="just">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smtClean="0">
                <a:latin typeface="Times New Roman" panose="02020603050405020304" pitchFamily="18" charset="0"/>
                <a:cs typeface="Times New Roman" panose="02020603050405020304" pitchFamily="18" charset="0"/>
              </a:rPr>
              <a:t>Cet </a:t>
            </a:r>
            <a:r>
              <a:rPr lang="fr-FR" dirty="0" smtClean="0">
                <a:latin typeface="Times New Roman" panose="02020603050405020304" pitchFamily="18" charset="0"/>
                <a:cs typeface="Times New Roman" panose="02020603050405020304" pitchFamily="18" charset="0"/>
              </a:rPr>
              <a:t>outil constitue une base mise </a:t>
            </a:r>
            <a:r>
              <a:rPr lang="fr-FR" dirty="0">
                <a:latin typeface="Times New Roman" panose="02020603050405020304" pitchFamily="18" charset="0"/>
                <a:cs typeface="Times New Roman" panose="02020603050405020304" pitchFamily="18" charset="0"/>
              </a:rPr>
              <a:t>à disposition </a:t>
            </a:r>
            <a:r>
              <a:rPr lang="fr-FR" dirty="0" smtClean="0">
                <a:latin typeface="Times New Roman" panose="02020603050405020304" pitchFamily="18" charset="0"/>
                <a:cs typeface="Times New Roman" panose="02020603050405020304" pitchFamily="18" charset="0"/>
              </a:rPr>
              <a:t>afin de vous </a:t>
            </a:r>
            <a:r>
              <a:rPr lang="fr-FR" dirty="0">
                <a:latin typeface="Times New Roman" panose="02020603050405020304" pitchFamily="18" charset="0"/>
                <a:cs typeface="Times New Roman" panose="02020603050405020304" pitchFamily="18" charset="0"/>
              </a:rPr>
              <a:t>aider à conduire une réflexion à partir d’un état des lieux relativement complet établi dans les principaux domaines RH. </a:t>
            </a:r>
            <a:r>
              <a:rPr lang="fr-FR" dirty="0" smtClean="0">
                <a:latin typeface="Times New Roman" panose="02020603050405020304" pitchFamily="18" charset="0"/>
                <a:cs typeface="Times New Roman" panose="02020603050405020304" pitchFamily="18" charset="0"/>
              </a:rPr>
              <a:t>Il </a:t>
            </a:r>
            <a:r>
              <a:rPr lang="fr-FR" dirty="0">
                <a:latin typeface="Times New Roman" panose="02020603050405020304" pitchFamily="18" charset="0"/>
                <a:cs typeface="Times New Roman" panose="02020603050405020304" pitchFamily="18" charset="0"/>
              </a:rPr>
              <a:t>peut être cependant décidé de supprimer ou d’ajouter des </a:t>
            </a:r>
            <a:r>
              <a:rPr lang="fr-FR" dirty="0" smtClean="0">
                <a:latin typeface="Times New Roman" panose="02020603050405020304" pitchFamily="18" charset="0"/>
                <a:cs typeface="Times New Roman" panose="02020603050405020304" pitchFamily="18" charset="0"/>
              </a:rPr>
              <a:t>thématiques</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notamment au regard de la taille de la collectivité.</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574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endParaRPr lang="fr-FR" dirty="0"/>
          </a:p>
        </p:txBody>
      </p:sp>
      <p:sp>
        <p:nvSpPr>
          <p:cNvPr id="3" name="Espace réservé du contenu 2"/>
          <p:cNvSpPr>
            <a:spLocks noGrp="1"/>
          </p:cNvSpPr>
          <p:nvPr>
            <p:ph idx="1"/>
          </p:nvPr>
        </p:nvSpPr>
        <p:spPr/>
        <p:txBody>
          <a:bodyPr>
            <a:normAutofit/>
          </a:bodyPr>
          <a:lstStyle/>
          <a:p>
            <a:pPr marL="0" indent="0" algn="just">
              <a:buNone/>
            </a:pPr>
            <a:r>
              <a:rPr lang="fr-FR" dirty="0" smtClean="0">
                <a:latin typeface="Times New Roman" panose="02020603050405020304" pitchFamily="18" charset="0"/>
                <a:cs typeface="Times New Roman" panose="02020603050405020304" pitchFamily="18" charset="0"/>
              </a:rPr>
              <a:t>5/ </a:t>
            </a:r>
            <a:r>
              <a:rPr lang="fr-FR" u="sng" dirty="0" smtClean="0">
                <a:latin typeface="Times New Roman" panose="02020603050405020304" pitchFamily="18" charset="0"/>
                <a:cs typeface="Times New Roman" panose="02020603050405020304" pitchFamily="18" charset="0"/>
              </a:rPr>
              <a:t>Les ratios d’avancement de grade doivent-ils être pris en compte au sein des LDG?  </a:t>
            </a:r>
            <a:endParaRPr lang="fr-FR" u="sng" dirty="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ratios d'avancement de grade sont institués par une autre disposition légale, l'article 49 de la loi  n° 84-53 du 26/01/1984. Ils font l'objet d'une délibération de l'assemblée délibérante. Ils </a:t>
            </a:r>
            <a:r>
              <a:rPr lang="fr-FR" dirty="0" err="1">
                <a:latin typeface="Times New Roman" panose="02020603050405020304" pitchFamily="18" charset="0"/>
                <a:cs typeface="Times New Roman" panose="02020603050405020304" pitchFamily="18" charset="0"/>
              </a:rPr>
              <a:t>co-existent</a:t>
            </a:r>
            <a:r>
              <a:rPr lang="fr-FR" dirty="0">
                <a:latin typeface="Times New Roman" panose="02020603050405020304" pitchFamily="18" charset="0"/>
                <a:cs typeface="Times New Roman" panose="02020603050405020304" pitchFamily="18" charset="0"/>
              </a:rPr>
              <a:t> donc avec les </a:t>
            </a:r>
            <a:r>
              <a:rPr lang="fr-FR" dirty="0" smtClean="0">
                <a:latin typeface="Times New Roman" panose="02020603050405020304" pitchFamily="18" charset="0"/>
                <a:cs typeface="Times New Roman" panose="02020603050405020304" pitchFamily="18" charset="0"/>
              </a:rPr>
              <a:t>LDG </a:t>
            </a:r>
            <a:r>
              <a:rPr lang="fr-FR" dirty="0">
                <a:latin typeface="Times New Roman" panose="02020603050405020304" pitchFamily="18" charset="0"/>
                <a:cs typeface="Times New Roman" panose="02020603050405020304" pitchFamily="18" charset="0"/>
              </a:rPr>
              <a:t>et sont complémentaires. Les quotas (nombre d'avancements limité par le statut) sont toujours en vigueur.  Les lignes directrices de gestion sont des instruments dits «de droit souple» qui n'ont pas vocation à se substituer aux règles statutaires.</a:t>
            </a:r>
          </a:p>
        </p:txBody>
      </p:sp>
    </p:spTree>
    <p:extLst>
      <p:ext uri="{BB962C8B-B14F-4D97-AF65-F5344CB8AC3E}">
        <p14:creationId xmlns:p14="http://schemas.microsoft.com/office/powerpoint/2010/main" val="24001218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endParaRPr lang="fr-FR" dirty="0"/>
          </a:p>
        </p:txBody>
      </p:sp>
      <p:sp>
        <p:nvSpPr>
          <p:cNvPr id="3" name="Espace réservé du contenu 2"/>
          <p:cNvSpPr>
            <a:spLocks noGrp="1"/>
          </p:cNvSpPr>
          <p:nvPr>
            <p:ph idx="1"/>
          </p:nvPr>
        </p:nvSpPr>
        <p:spPr/>
        <p:txBody>
          <a:bodyPr>
            <a:normAutofit/>
          </a:bodyPr>
          <a:lstStyle/>
          <a:p>
            <a:pPr marL="0" indent="0" algn="just">
              <a:buNone/>
            </a:pPr>
            <a:r>
              <a:rPr lang="fr-FR" u="sng" dirty="0" smtClean="0">
                <a:latin typeface="Times New Roman" panose="02020603050405020304" pitchFamily="18" charset="0"/>
                <a:cs typeface="Times New Roman" panose="02020603050405020304" pitchFamily="18" charset="0"/>
              </a:rPr>
              <a:t>6/ Les actions mentionnées dans les plans d’action doivent-elles être obligatoirement être mises en place? </a:t>
            </a:r>
            <a:endParaRPr lang="fr-FR" u="sng"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Aucune sanction n’est prévue en cas de non réalisation des actions. Cependant, les LDG actent un engagement «à faire». En outre, dans les domaines pour lesquels des documents / procédures sont réglementairement obligatoires et devraient donc déjà être mis en place (exemples de la  prévention des risques professionnels, de la formation…), les actions devront être conduites pour ne pas mettre en difficultés l’autorité territoriale et priorisées en terme de choix d’actions. </a:t>
            </a:r>
          </a:p>
        </p:txBody>
      </p:sp>
    </p:spTree>
    <p:extLst>
      <p:ext uri="{BB962C8B-B14F-4D97-AF65-F5344CB8AC3E}">
        <p14:creationId xmlns:p14="http://schemas.microsoft.com/office/powerpoint/2010/main" val="3927523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Century Gothic" panose="020B0502020202020204" pitchFamily="34" charset="0"/>
              </a:rPr>
              <a:t>FOIRE AUX QUESTIONS</a:t>
            </a:r>
            <a:endParaRPr lang="fr-FR" dirty="0"/>
          </a:p>
        </p:txBody>
      </p:sp>
      <p:sp>
        <p:nvSpPr>
          <p:cNvPr id="3" name="Espace réservé du contenu 2"/>
          <p:cNvSpPr>
            <a:spLocks noGrp="1"/>
          </p:cNvSpPr>
          <p:nvPr>
            <p:ph idx="1"/>
          </p:nvPr>
        </p:nvSpPr>
        <p:spPr/>
        <p:txBody>
          <a:bodyPr>
            <a:noAutofit/>
          </a:bodyPr>
          <a:lstStyle/>
          <a:p>
            <a:pPr marL="0" indent="0" algn="just">
              <a:buNone/>
            </a:pPr>
            <a:r>
              <a:rPr lang="fr-FR" dirty="0">
                <a:latin typeface="Times New Roman" panose="02020603050405020304" pitchFamily="18" charset="0"/>
                <a:cs typeface="Times New Roman" panose="02020603050405020304" pitchFamily="18" charset="0"/>
              </a:rPr>
              <a:t>7</a:t>
            </a:r>
            <a:r>
              <a:rPr lang="fr-FR" dirty="0" smtClean="0">
                <a:latin typeface="Times New Roman" panose="02020603050405020304" pitchFamily="18" charset="0"/>
                <a:cs typeface="Times New Roman" panose="02020603050405020304" pitchFamily="18" charset="0"/>
              </a:rPr>
              <a:t>/ </a:t>
            </a:r>
            <a:r>
              <a:rPr lang="fr-FR" u="sng" dirty="0" smtClean="0">
                <a:latin typeface="Times New Roman" panose="02020603050405020304" pitchFamily="18" charset="0"/>
                <a:cs typeface="Times New Roman" panose="02020603050405020304" pitchFamily="18" charset="0"/>
              </a:rPr>
              <a:t>Comment les petites collectivités doivent-elles remplir la partie relative à l’égalité professionnelle? </a:t>
            </a: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Figurant parmi les six titres de la loi de Transformation de la Fonction Publique, l’égalité Femmes / Hommes doit être une préoccupation majeure. </a:t>
            </a:r>
          </a:p>
          <a:p>
            <a:pPr marL="0" indent="0" algn="just">
              <a:buNone/>
            </a:pPr>
            <a:r>
              <a:rPr lang="fr-FR" dirty="0" smtClean="0">
                <a:latin typeface="Times New Roman" panose="02020603050405020304" pitchFamily="18" charset="0"/>
                <a:cs typeface="Times New Roman" panose="02020603050405020304" pitchFamily="18" charset="0"/>
              </a:rPr>
              <a:t>A </a:t>
            </a:r>
            <a:r>
              <a:rPr lang="fr-FR" dirty="0">
                <a:latin typeface="Times New Roman" panose="02020603050405020304" pitchFamily="18" charset="0"/>
                <a:cs typeface="Times New Roman" panose="02020603050405020304" pitchFamily="18" charset="0"/>
              </a:rPr>
              <a:t>ce titre, même sur un effectif réduit, ce principe doit peser dans le déroulement de la carrière et dans la valorisation des parcours professionnels. Ainsi, au minimum, l’objectif de l’égalité de traitement dans l’évolution professionnelle peut être acté dans le plan d’actions. </a:t>
            </a:r>
          </a:p>
          <a:p>
            <a:pPr marL="0" indent="0" algn="just">
              <a:buNone/>
            </a:pPr>
            <a:r>
              <a:rPr lang="fr-FR" dirty="0" smtClean="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5317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38200" y="365126"/>
            <a:ext cx="10363200" cy="6158429"/>
          </a:xfrm>
        </p:spPr>
        <p:txBody>
          <a:bodyPr>
            <a:normAutofit/>
          </a:bodyPr>
          <a:lstStyle/>
          <a:p>
            <a:pPr algn="just"/>
            <a:endParaRPr lang="fr-FR" dirty="0" smtClean="0"/>
          </a:p>
          <a:p>
            <a:pPr algn="just"/>
            <a:endParaRPr lang="fr-FR" dirty="0" smtClean="0"/>
          </a:p>
          <a:p>
            <a:pPr algn="just"/>
            <a:endParaRPr lang="fr-FR" dirty="0"/>
          </a:p>
          <a:p>
            <a:pPr algn="just"/>
            <a:r>
              <a:rPr lang="fr-FR" dirty="0" smtClean="0">
                <a:latin typeface="Times New Roman" panose="02020603050405020304" pitchFamily="18" charset="0"/>
                <a:cs typeface="Times New Roman" panose="02020603050405020304" pitchFamily="18" charset="0"/>
              </a:rPr>
              <a:t>Introduites par, les LDG </a:t>
            </a:r>
            <a:r>
              <a:rPr lang="fr-FR" u="sng" dirty="0" smtClean="0">
                <a:latin typeface="Times New Roman" panose="02020603050405020304" pitchFamily="18" charset="0"/>
                <a:cs typeface="Times New Roman" panose="02020603050405020304" pitchFamily="18" charset="0"/>
              </a:rPr>
              <a:t>la loi de transformation de la fonction publique du 6 aout 2019</a:t>
            </a:r>
            <a:r>
              <a:rPr lang="fr-FR" dirty="0" smtClean="0">
                <a:latin typeface="Times New Roman" panose="02020603050405020304" pitchFamily="18" charset="0"/>
                <a:cs typeface="Times New Roman" panose="02020603050405020304" pitchFamily="18" charset="0"/>
              </a:rPr>
              <a:t>sont un outil de GRH poursuivant </a:t>
            </a:r>
            <a:r>
              <a:rPr lang="fr-FR" u="sng" dirty="0" smtClean="0">
                <a:latin typeface="Times New Roman" panose="02020603050405020304" pitchFamily="18" charset="0"/>
                <a:cs typeface="Times New Roman" panose="02020603050405020304" pitchFamily="18" charset="0"/>
              </a:rPr>
              <a:t>trois objectifs</a:t>
            </a:r>
            <a:r>
              <a:rPr lang="fr-FR" dirty="0" smtClean="0">
                <a:latin typeface="Times New Roman" panose="02020603050405020304" pitchFamily="18" charset="0"/>
                <a:cs typeface="Times New Roman" panose="02020603050405020304" pitchFamily="18" charset="0"/>
              </a:rPr>
              <a:t>: </a:t>
            </a:r>
          </a:p>
          <a:p>
            <a:pPr algn="just"/>
            <a:endParaRPr lang="fr-FR" dirty="0">
              <a:latin typeface="Times New Roman" panose="02020603050405020304" pitchFamily="18" charset="0"/>
              <a:cs typeface="Times New Roman" panose="02020603050405020304" pitchFamily="18" charset="0"/>
            </a:endParaRPr>
          </a:p>
          <a:p>
            <a:pPr algn="just"/>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b="1" dirty="0" smtClean="0">
                <a:latin typeface="Times New Roman" panose="02020603050405020304" pitchFamily="18" charset="0"/>
                <a:cs typeface="Times New Roman" panose="02020603050405020304" pitchFamily="18" charset="0"/>
              </a:rPr>
              <a:t>La mise en place d’une stratégie pluri annuelle de gestion des ressources humaines</a:t>
            </a:r>
          </a:p>
          <a:p>
            <a:pPr marL="342900" indent="-342900" algn="just">
              <a:buFont typeface="Wingdings" panose="05000000000000000000" pitchFamily="2" charset="2"/>
              <a:buChar char="F"/>
            </a:pPr>
            <a:r>
              <a:rPr lang="fr-FR" b="1" dirty="0" smtClean="0">
                <a:latin typeface="Times New Roman" panose="02020603050405020304" pitchFamily="18" charset="0"/>
                <a:cs typeface="Times New Roman" panose="02020603050405020304" pitchFamily="18" charset="0"/>
              </a:rPr>
              <a:t>L’orientation générale de la collectivité en matière de ressources humaines</a:t>
            </a:r>
          </a:p>
          <a:p>
            <a:pPr marL="342900" indent="-342900" algn="just">
              <a:buFont typeface="Wingdings" panose="05000000000000000000" pitchFamily="2" charset="2"/>
              <a:buChar char="F"/>
            </a:pPr>
            <a:r>
              <a:rPr lang="fr-FR" b="1" dirty="0" smtClean="0">
                <a:latin typeface="Times New Roman" panose="02020603050405020304" pitchFamily="18" charset="0"/>
                <a:cs typeface="Times New Roman" panose="02020603050405020304" pitchFamily="18" charset="0"/>
              </a:rPr>
              <a:t>La favorisation de l’adaptation des métiers, la diversité des profils, la valorisation des carrières et la poursuite de l’égalité homme/femme</a:t>
            </a:r>
          </a:p>
          <a:p>
            <a:pPr marL="342900" indent="-342900" algn="just">
              <a:buFont typeface="Wingdings" panose="05000000000000000000" pitchFamily="2" charset="2"/>
              <a:buChar char="F"/>
            </a:pPr>
            <a:endParaRPr lang="fr-FR" sz="1100" b="1" dirty="0" smtClean="0">
              <a:latin typeface="Times New Roman" panose="02020603050405020304" pitchFamily="18" charset="0"/>
              <a:cs typeface="Times New Roman" panose="02020603050405020304" pitchFamily="18" charset="0"/>
            </a:endParaRPr>
          </a:p>
          <a:p>
            <a:pPr marL="1257300" lvl="2" indent="-342900" algn="just">
              <a:buFont typeface="Wingdings" panose="05000000000000000000" pitchFamily="2" charset="2"/>
              <a:buChar char="è"/>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 Ce </a:t>
            </a:r>
            <a:r>
              <a:rPr lang="fr-FR" sz="2200" dirty="0">
                <a:latin typeface="Times New Roman" panose="02020603050405020304" pitchFamily="18" charset="0"/>
                <a:cs typeface="Times New Roman" panose="02020603050405020304" pitchFamily="18" charset="0"/>
                <a:sym typeface="Wingdings" panose="05000000000000000000" pitchFamily="2" charset="2"/>
              </a:rPr>
              <a:t>document </a:t>
            </a: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servira de </a:t>
            </a:r>
            <a:r>
              <a:rPr lang="fr-FR" sz="2200" dirty="0">
                <a:latin typeface="Times New Roman" panose="02020603050405020304" pitchFamily="18" charset="0"/>
                <a:cs typeface="Times New Roman" panose="02020603050405020304" pitchFamily="18" charset="0"/>
                <a:sym typeface="Wingdings" panose="05000000000000000000" pitchFamily="2" charset="2"/>
              </a:rPr>
              <a:t>référence pour la gestion des </a:t>
            </a: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RH</a:t>
            </a:r>
          </a:p>
          <a:p>
            <a:pPr marL="1257300" lvl="2" indent="-342900" algn="just">
              <a:buFont typeface="Wingdings" panose="05000000000000000000" pitchFamily="2" charset="2"/>
              <a:buChar char="è"/>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Passage </a:t>
            </a:r>
            <a:r>
              <a:rPr lang="fr-FR" sz="2200" dirty="0">
                <a:latin typeface="Times New Roman" panose="02020603050405020304" pitchFamily="18" charset="0"/>
                <a:cs typeface="Times New Roman" panose="02020603050405020304" pitchFamily="18" charset="0"/>
                <a:sym typeface="Wingdings" panose="05000000000000000000" pitchFamily="2" charset="2"/>
              </a:rPr>
              <a:t>d’une approche individuelle de la </a:t>
            </a: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GRH à </a:t>
            </a:r>
            <a:r>
              <a:rPr lang="fr-FR" sz="2200" dirty="0">
                <a:latin typeface="Times New Roman" panose="02020603050405020304" pitchFamily="18" charset="0"/>
                <a:cs typeface="Times New Roman" panose="02020603050405020304" pitchFamily="18" charset="0"/>
                <a:sym typeface="Wingdings" panose="05000000000000000000" pitchFamily="2" charset="2"/>
              </a:rPr>
              <a:t>une approche plus  </a:t>
            </a: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collective</a:t>
            </a:r>
          </a:p>
          <a:p>
            <a:pPr marL="1257300" lvl="2" indent="-342900" algn="just">
              <a:buFont typeface="Wingdings" panose="05000000000000000000" pitchFamily="2" charset="2"/>
              <a:buChar char="è"/>
            </a:pPr>
            <a:r>
              <a:rPr lang="fr-FR" sz="2200" dirty="0" smtClean="0">
                <a:latin typeface="Times New Roman" panose="02020603050405020304" pitchFamily="18" charset="0"/>
                <a:cs typeface="Times New Roman" panose="02020603050405020304" pitchFamily="18" charset="0"/>
                <a:sym typeface="Wingdings" panose="05000000000000000000" pitchFamily="2" charset="2"/>
              </a:rPr>
              <a:t>Simplifier et transformer la GRH</a:t>
            </a:r>
            <a:endParaRPr lang="fr-FR" sz="2200" dirty="0">
              <a:latin typeface="Times New Roman" panose="02020603050405020304" pitchFamily="18" charset="0"/>
              <a:cs typeface="Times New Roman" panose="02020603050405020304" pitchFamily="18" charset="0"/>
              <a:sym typeface="Wingdings" panose="05000000000000000000" pitchFamily="2" charset="2"/>
            </a:endParaRPr>
          </a:p>
          <a:p>
            <a:pPr marL="342900" indent="-342900">
              <a:buFont typeface="Arial" panose="020B0604020202020204" pitchFamily="34" charset="0"/>
              <a:buChar char="•"/>
            </a:pPr>
            <a:endParaRPr lang="fr-FR" dirty="0"/>
          </a:p>
        </p:txBody>
      </p:sp>
      <p:sp>
        <p:nvSpPr>
          <p:cNvPr id="4" name="Titre 1"/>
          <p:cNvSpPr txBox="1">
            <a:spLocks/>
          </p:cNvSpPr>
          <p:nvPr/>
        </p:nvSpPr>
        <p:spPr>
          <a:xfrm>
            <a:off x="838200" y="365126"/>
            <a:ext cx="10515600" cy="7365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4400" dirty="0" smtClean="0">
                <a:latin typeface="Century Gothic" panose="020B0502020202020204" pitchFamily="34" charset="0"/>
              </a:rPr>
              <a:t>Principaux objectifs</a:t>
            </a:r>
            <a:endParaRPr lang="fr-FR" sz="4400" dirty="0">
              <a:latin typeface="Century Gothic" panose="020B0502020202020204" pitchFamily="34" charset="0"/>
            </a:endParaRPr>
          </a:p>
        </p:txBody>
      </p:sp>
    </p:spTree>
    <p:extLst>
      <p:ext uri="{BB962C8B-B14F-4D97-AF65-F5344CB8AC3E}">
        <p14:creationId xmlns:p14="http://schemas.microsoft.com/office/powerpoint/2010/main" val="3872302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Conséquences juridiques</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825624"/>
            <a:ext cx="10515600" cy="4723765"/>
          </a:xfrm>
        </p:spPr>
        <p:txBody>
          <a:bodyPr>
            <a:normAutofit fontScale="47500" lnSpcReduction="20000"/>
          </a:bodyPr>
          <a:lstStyle/>
          <a:p>
            <a:pPr marL="0" indent="0" algn="just">
              <a:buNone/>
            </a:pPr>
            <a:r>
              <a:rPr lang="fr-FR" sz="5000" u="sng" dirty="0">
                <a:latin typeface="Times New Roman" panose="02020603050405020304" pitchFamily="18" charset="0"/>
                <a:cs typeface="Times New Roman" panose="02020603050405020304" pitchFamily="18" charset="0"/>
              </a:rPr>
              <a:t>A partir du </a:t>
            </a:r>
            <a:r>
              <a:rPr lang="fr-FR" sz="5000" u="sng" dirty="0" smtClean="0">
                <a:latin typeface="Times New Roman" panose="02020603050405020304" pitchFamily="18" charset="0"/>
                <a:cs typeface="Times New Roman" panose="02020603050405020304" pitchFamily="18" charset="0"/>
              </a:rPr>
              <a:t>1</a:t>
            </a:r>
            <a:r>
              <a:rPr lang="fr-FR" sz="5000" u="sng" baseline="30000" dirty="0" smtClean="0">
                <a:latin typeface="Times New Roman" panose="02020603050405020304" pitchFamily="18" charset="0"/>
                <a:cs typeface="Times New Roman" panose="02020603050405020304" pitchFamily="18" charset="0"/>
              </a:rPr>
              <a:t>er</a:t>
            </a:r>
            <a:r>
              <a:rPr lang="fr-FR" sz="5000" u="sng" dirty="0" smtClean="0">
                <a:latin typeface="Times New Roman" panose="02020603050405020304" pitchFamily="18" charset="0"/>
                <a:cs typeface="Times New Roman" panose="02020603050405020304" pitchFamily="18" charset="0"/>
              </a:rPr>
              <a:t> janvier </a:t>
            </a:r>
            <a:r>
              <a:rPr lang="fr-FR" sz="5000" u="sng" dirty="0">
                <a:latin typeface="Times New Roman" panose="02020603050405020304" pitchFamily="18" charset="0"/>
                <a:cs typeface="Times New Roman" panose="02020603050405020304" pitchFamily="18" charset="0"/>
              </a:rPr>
              <a:t>2021</a:t>
            </a:r>
            <a:r>
              <a:rPr lang="fr-FR" sz="5000" dirty="0">
                <a:latin typeface="Times New Roman" panose="02020603050405020304" pitchFamily="18" charset="0"/>
                <a:cs typeface="Times New Roman" panose="02020603050405020304" pitchFamily="18" charset="0"/>
              </a:rPr>
              <a:t>, les tableaux d’avancement de grade et les projets de liste d’aptitude de promotion interne ne seront plus soumis à l’avis des CAP. </a:t>
            </a:r>
          </a:p>
          <a:p>
            <a:pPr marL="0" indent="0" algn="just">
              <a:buNone/>
            </a:pPr>
            <a:endParaRPr lang="fr-FR" sz="4600" dirty="0">
              <a:latin typeface="Times New Roman" panose="02020603050405020304" pitchFamily="18" charset="0"/>
              <a:cs typeface="Times New Roman" panose="02020603050405020304" pitchFamily="18" charset="0"/>
            </a:endParaRPr>
          </a:p>
          <a:p>
            <a:pPr marL="0" indent="0" algn="just">
              <a:buNone/>
            </a:pPr>
            <a:r>
              <a:rPr lang="fr-FR" sz="4600" dirty="0">
                <a:latin typeface="Times New Roman" panose="02020603050405020304" pitchFamily="18" charset="0"/>
                <a:cs typeface="Times New Roman" panose="02020603050405020304" pitchFamily="18" charset="0"/>
              </a:rPr>
              <a:t>En contrepartie, les agents pourront :  </a:t>
            </a:r>
          </a:p>
          <a:p>
            <a:pPr marL="0" indent="0" algn="just">
              <a:buNone/>
            </a:pPr>
            <a:r>
              <a:rPr lang="fr-FR" sz="4600"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sz="4600" b="1" dirty="0" smtClean="0">
                <a:latin typeface="Times New Roman" panose="02020603050405020304" pitchFamily="18" charset="0"/>
                <a:cs typeface="Times New Roman" panose="02020603050405020304" pitchFamily="18" charset="0"/>
              </a:rPr>
              <a:t>Choisir </a:t>
            </a:r>
            <a:r>
              <a:rPr lang="fr-FR" sz="4600" b="1" dirty="0">
                <a:latin typeface="Times New Roman" panose="02020603050405020304" pitchFamily="18" charset="0"/>
                <a:cs typeface="Times New Roman" panose="02020603050405020304" pitchFamily="18" charset="0"/>
              </a:rPr>
              <a:t>un représentant désigné par l'organisation syndicale représentative de leur choix </a:t>
            </a:r>
            <a:r>
              <a:rPr lang="fr-FR" sz="4600" dirty="0">
                <a:latin typeface="Times New Roman" panose="02020603050405020304" pitchFamily="18" charset="0"/>
                <a:cs typeface="Times New Roman" panose="02020603050405020304" pitchFamily="18" charset="0"/>
              </a:rPr>
              <a:t>(représentée au CT local ou CSFPT) pour les assister dans l'exercice des recours administratifs contre les décisions individuelles défavorables en  matière de mutation interne, d’échelon spécial, d’avancement de grade et de promotion </a:t>
            </a:r>
            <a:r>
              <a:rPr lang="fr-FR" sz="4600" dirty="0" smtClean="0">
                <a:latin typeface="Times New Roman" panose="02020603050405020304" pitchFamily="18" charset="0"/>
                <a:cs typeface="Times New Roman" panose="02020603050405020304" pitchFamily="18" charset="0"/>
              </a:rPr>
              <a:t>interne</a:t>
            </a:r>
            <a:endParaRPr lang="fr-FR" sz="46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fr-FR" sz="4600" b="1" dirty="0" smtClean="0">
                <a:latin typeface="Times New Roman" panose="02020603050405020304" pitchFamily="18" charset="0"/>
                <a:cs typeface="Times New Roman" panose="02020603050405020304" pitchFamily="18" charset="0"/>
              </a:rPr>
              <a:t>Avoir </a:t>
            </a:r>
            <a:r>
              <a:rPr lang="fr-FR" sz="4600" b="1" dirty="0">
                <a:latin typeface="Times New Roman" panose="02020603050405020304" pitchFamily="18" charset="0"/>
                <a:cs typeface="Times New Roman" panose="02020603050405020304" pitchFamily="18" charset="0"/>
              </a:rPr>
              <a:t>communication des éléments relatifs à leur situation individuelle au regard de la réglementation en vigueur</a:t>
            </a:r>
            <a:r>
              <a:rPr lang="fr-FR" sz="4600" dirty="0">
                <a:latin typeface="Times New Roman" panose="02020603050405020304" pitchFamily="18" charset="0"/>
                <a:cs typeface="Times New Roman" panose="02020603050405020304" pitchFamily="18" charset="0"/>
              </a:rPr>
              <a:t> (situation au regard des conditions statutaires) </a:t>
            </a:r>
            <a:r>
              <a:rPr lang="fr-FR" sz="4600" b="1" dirty="0">
                <a:latin typeface="Times New Roman" panose="02020603050405020304" pitchFamily="18" charset="0"/>
                <a:cs typeface="Times New Roman" panose="02020603050405020304" pitchFamily="18" charset="0"/>
              </a:rPr>
              <a:t>et des </a:t>
            </a:r>
            <a:r>
              <a:rPr lang="fr-FR" sz="4600" b="1" dirty="0" smtClean="0">
                <a:latin typeface="Times New Roman" panose="02020603050405020304" pitchFamily="18" charset="0"/>
                <a:cs typeface="Times New Roman" panose="02020603050405020304" pitchFamily="18" charset="0"/>
              </a:rPr>
              <a:t>LDG</a:t>
            </a:r>
            <a:r>
              <a:rPr lang="fr-FR" sz="4600" dirty="0" smtClean="0">
                <a:latin typeface="Times New Roman" panose="02020603050405020304" pitchFamily="18" charset="0"/>
                <a:cs typeface="Times New Roman" panose="02020603050405020304" pitchFamily="18" charset="0"/>
              </a:rPr>
              <a:t> </a:t>
            </a:r>
            <a:r>
              <a:rPr lang="fr-FR" sz="4600" dirty="0">
                <a:latin typeface="Times New Roman" panose="02020603050405020304" pitchFamily="18" charset="0"/>
                <a:cs typeface="Times New Roman" panose="02020603050405020304" pitchFamily="18" charset="0"/>
              </a:rPr>
              <a:t>(appréciation sur la valeur professionnelle et les acquis de </a:t>
            </a:r>
            <a:r>
              <a:rPr lang="fr-FR" sz="4600" dirty="0" smtClean="0">
                <a:latin typeface="Times New Roman" panose="02020603050405020304" pitchFamily="18" charset="0"/>
                <a:cs typeface="Times New Roman" panose="02020603050405020304" pitchFamily="18" charset="0"/>
              </a:rPr>
              <a:t>l’agent)</a:t>
            </a:r>
          </a:p>
          <a:p>
            <a:pPr algn="just">
              <a:buFont typeface="Wingdings" panose="05000000000000000000" pitchFamily="2" charset="2"/>
              <a:buChar char="Ü"/>
            </a:pPr>
            <a:endParaRPr lang="fr-FR" sz="4600" dirty="0">
              <a:latin typeface="Times New Roman" panose="02020603050405020304" pitchFamily="18" charset="0"/>
              <a:cs typeface="Times New Roman" panose="02020603050405020304" pitchFamily="18" charset="0"/>
            </a:endParaRPr>
          </a:p>
          <a:p>
            <a:pPr marL="0" indent="0" algn="just">
              <a:buNone/>
            </a:pPr>
            <a:r>
              <a:rPr lang="fr-FR" sz="4600" dirty="0" smtClean="0">
                <a:latin typeface="Times New Roman" panose="02020603050405020304" pitchFamily="18" charset="0"/>
                <a:cs typeface="Times New Roman" panose="02020603050405020304" pitchFamily="18" charset="0"/>
                <a:sym typeface="Wingdings" panose="05000000000000000000" pitchFamily="2" charset="2"/>
              </a:rPr>
              <a:t>	 </a:t>
            </a:r>
            <a:r>
              <a:rPr lang="fr-FR" sz="4600" i="1" dirty="0" smtClean="0">
                <a:latin typeface="Times New Roman" panose="02020603050405020304" pitchFamily="18" charset="0"/>
                <a:cs typeface="Times New Roman" panose="02020603050405020304" pitchFamily="18" charset="0"/>
              </a:rPr>
              <a:t>En </a:t>
            </a:r>
            <a:r>
              <a:rPr lang="fr-FR" sz="4600" i="1" dirty="0">
                <a:latin typeface="Times New Roman" panose="02020603050405020304" pitchFamily="18" charset="0"/>
                <a:cs typeface="Times New Roman" panose="02020603050405020304" pitchFamily="18" charset="0"/>
              </a:rPr>
              <a:t>conséquence, les LDG sont </a:t>
            </a:r>
            <a:r>
              <a:rPr lang="fr-FR" sz="4600" i="1" dirty="0" smtClean="0">
                <a:latin typeface="Times New Roman" panose="02020603050405020304" pitchFamily="18" charset="0"/>
                <a:cs typeface="Times New Roman" panose="02020603050405020304" pitchFamily="18" charset="0"/>
              </a:rPr>
              <a:t>le </a:t>
            </a:r>
            <a:r>
              <a:rPr lang="fr-FR" sz="4600" i="1" dirty="0">
                <a:latin typeface="Times New Roman" panose="02020603050405020304" pitchFamily="18" charset="0"/>
                <a:cs typeface="Times New Roman" panose="02020603050405020304" pitchFamily="18" charset="0"/>
              </a:rPr>
              <a:t>document sur lequel les collectivités devront s’appuyer pour justifier la décision  défavorable envers un agent. </a:t>
            </a:r>
          </a:p>
          <a:p>
            <a:endParaRPr lang="fr-FR" dirty="0">
              <a:latin typeface="Century Gothic" panose="020B0502020202020204" pitchFamily="34" charset="0"/>
            </a:endParaRPr>
          </a:p>
        </p:txBody>
      </p:sp>
    </p:spTree>
    <p:extLst>
      <p:ext uri="{BB962C8B-B14F-4D97-AF65-F5344CB8AC3E}">
        <p14:creationId xmlns:p14="http://schemas.microsoft.com/office/powerpoint/2010/main" val="376750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Particularités</a:t>
            </a:r>
            <a:endParaRPr lang="fr-FR" dirty="0">
              <a:latin typeface="Century Gothic" panose="020B0502020202020204" pitchFamily="34" charset="0"/>
            </a:endParaRPr>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fr-FR" dirty="0" smtClean="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L’introduction </a:t>
            </a:r>
            <a:r>
              <a:rPr lang="fr-FR" dirty="0">
                <a:latin typeface="Times New Roman" panose="02020603050405020304" pitchFamily="18" charset="0"/>
                <a:cs typeface="Times New Roman" panose="02020603050405020304" pitchFamily="18" charset="0"/>
              </a:rPr>
              <a:t>des </a:t>
            </a:r>
            <a:r>
              <a:rPr lang="fr-FR" dirty="0" smtClean="0">
                <a:latin typeface="Times New Roman" panose="02020603050405020304" pitchFamily="18" charset="0"/>
                <a:cs typeface="Times New Roman" panose="02020603050405020304" pitchFamily="18" charset="0"/>
              </a:rPr>
              <a:t>LDG </a:t>
            </a:r>
            <a:r>
              <a:rPr lang="fr-FR" dirty="0">
                <a:latin typeface="Times New Roman" panose="02020603050405020304" pitchFamily="18" charset="0"/>
                <a:cs typeface="Times New Roman" panose="02020603050405020304" pitchFamily="18" charset="0"/>
              </a:rPr>
              <a:t>et l'évolution des attributions des </a:t>
            </a:r>
            <a:r>
              <a:rPr lang="fr-FR" dirty="0" smtClean="0">
                <a:latin typeface="Times New Roman" panose="02020603050405020304" pitchFamily="18" charset="0"/>
                <a:cs typeface="Times New Roman" panose="02020603050405020304" pitchFamily="18" charset="0"/>
              </a:rPr>
              <a:t>CAP </a:t>
            </a:r>
            <a:r>
              <a:rPr lang="fr-FR" i="1" dirty="0" smtClean="0">
                <a:latin typeface="Times New Roman" panose="02020603050405020304" pitchFamily="18" charset="0"/>
                <a:cs typeface="Times New Roman" panose="02020603050405020304" pitchFamily="18" charset="0"/>
              </a:rPr>
              <a:t>modifient </a:t>
            </a:r>
            <a:r>
              <a:rPr lang="fr-FR" i="1" dirty="0">
                <a:latin typeface="Times New Roman" panose="02020603050405020304" pitchFamily="18" charset="0"/>
                <a:cs typeface="Times New Roman" panose="02020603050405020304" pitchFamily="18" charset="0"/>
              </a:rPr>
              <a:t>le cadre juridique relatif à l’exercice du dialogue social au sein des collectivités.  </a:t>
            </a:r>
          </a:p>
          <a:p>
            <a:pPr marL="0" indent="0">
              <a:buNone/>
            </a:pPr>
            <a:endParaRPr lang="fr-FR" dirty="0" smtClean="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LDG peuvent comporter </a:t>
            </a:r>
            <a:r>
              <a:rPr lang="fr-FR" i="1" dirty="0">
                <a:latin typeface="Times New Roman" panose="02020603050405020304" pitchFamily="18" charset="0"/>
                <a:cs typeface="Times New Roman" panose="02020603050405020304" pitchFamily="18" charset="0"/>
              </a:rPr>
              <a:t>des orientations propres à certains services, catégories ou cadres d’emplois </a:t>
            </a:r>
            <a:endParaRPr lang="fr-FR" i="1" dirty="0" smtClean="0">
              <a:latin typeface="Times New Roman" panose="02020603050405020304" pitchFamily="18" charset="0"/>
              <a:cs typeface="Times New Roman" panose="02020603050405020304" pitchFamily="18" charset="0"/>
            </a:endParaRPr>
          </a:p>
          <a:p>
            <a:pPr>
              <a:buFontTx/>
              <a:buChar char="-"/>
            </a:pPr>
            <a:endParaRPr lang="fr-FR" dirty="0" smtClean="0">
              <a:latin typeface="Times New Roman" panose="02020603050405020304" pitchFamily="18" charset="0"/>
              <a:cs typeface="Times New Roman" panose="02020603050405020304" pitchFamily="18" charset="0"/>
            </a:endParaRPr>
          </a:p>
          <a:p>
            <a:pPr marL="0" indent="0">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i="1" dirty="0" smtClean="0">
                <a:latin typeface="Times New Roman" panose="02020603050405020304" pitchFamily="18" charset="0"/>
                <a:cs typeface="Times New Roman" panose="02020603050405020304" pitchFamily="18" charset="0"/>
              </a:rPr>
              <a:t>Toutes les collectivités sont concernées ainsi que l’ensemble des agents, quel que soit leur statut.  </a:t>
            </a:r>
          </a:p>
          <a:p>
            <a:endParaRPr lang="fr-FR" dirty="0">
              <a:latin typeface="Times New Roman" panose="02020603050405020304" pitchFamily="18" charset="0"/>
              <a:cs typeface="Times New Roman" panose="02020603050405020304" pitchFamily="18" charset="0"/>
            </a:endParaRPr>
          </a:p>
          <a:p>
            <a:pPr marL="0" indent="0" algn="just">
              <a:buNone/>
            </a:pPr>
            <a:r>
              <a:rPr lang="fr-FR" dirty="0" smtClean="0">
                <a:latin typeface="Times New Roman" panose="02020603050405020304" pitchFamily="18" charset="0"/>
                <a:cs typeface="Times New Roman" panose="02020603050405020304" pitchFamily="18" charset="0"/>
                <a:sym typeface="Wingdings" panose="05000000000000000000" pitchFamily="2" charset="2"/>
              </a:rPr>
              <a:t> </a:t>
            </a:r>
            <a:r>
              <a:rPr lang="fr-FR" dirty="0" smtClean="0">
                <a:latin typeface="Times New Roman" panose="02020603050405020304" pitchFamily="18" charset="0"/>
                <a:cs typeface="Times New Roman" panose="02020603050405020304" pitchFamily="18" charset="0"/>
              </a:rPr>
              <a:t>L’ensemble </a:t>
            </a:r>
            <a:r>
              <a:rPr lang="fr-FR" dirty="0">
                <a:latin typeface="Times New Roman" panose="02020603050405020304" pitchFamily="18" charset="0"/>
                <a:cs typeface="Times New Roman" panose="02020603050405020304" pitchFamily="18" charset="0"/>
              </a:rPr>
              <a:t>des éléments </a:t>
            </a:r>
            <a:r>
              <a:rPr lang="fr-FR" dirty="0" smtClean="0">
                <a:latin typeface="Times New Roman" panose="02020603050405020304" pitchFamily="18" charset="0"/>
                <a:cs typeface="Times New Roman" panose="02020603050405020304" pitchFamily="18" charset="0"/>
              </a:rPr>
              <a:t>que nous allons évoquer </a:t>
            </a:r>
            <a:r>
              <a:rPr lang="fr-FR" dirty="0">
                <a:latin typeface="Times New Roman" panose="02020603050405020304" pitchFamily="18" charset="0"/>
                <a:cs typeface="Times New Roman" panose="02020603050405020304" pitchFamily="18" charset="0"/>
              </a:rPr>
              <a:t>doit être pris en compte et apprécié </a:t>
            </a:r>
            <a:r>
              <a:rPr lang="fr-FR" i="1" dirty="0">
                <a:latin typeface="Times New Roman" panose="02020603050405020304" pitchFamily="18" charset="0"/>
                <a:cs typeface="Times New Roman" panose="02020603050405020304" pitchFamily="18" charset="0"/>
              </a:rPr>
              <a:t>en fonction des effectifs et de la taille de la </a:t>
            </a:r>
            <a:r>
              <a:rPr lang="fr-FR" i="1" dirty="0" smtClean="0">
                <a:latin typeface="Times New Roman" panose="02020603050405020304" pitchFamily="18" charset="0"/>
                <a:cs typeface="Times New Roman" panose="02020603050405020304" pitchFamily="18" charset="0"/>
              </a:rPr>
              <a:t>collectivité. Les LDG doivent être adaptées </a:t>
            </a:r>
            <a:r>
              <a:rPr lang="fr-FR" i="1" dirty="0">
                <a:latin typeface="Times New Roman" panose="02020603050405020304" pitchFamily="18" charset="0"/>
                <a:cs typeface="Times New Roman" panose="02020603050405020304" pitchFamily="18" charset="0"/>
              </a:rPr>
              <a:t>aux moyens dont </a:t>
            </a:r>
            <a:r>
              <a:rPr lang="fr-FR" i="1" dirty="0" smtClean="0">
                <a:latin typeface="Times New Roman" panose="02020603050405020304" pitchFamily="18" charset="0"/>
                <a:cs typeface="Times New Roman" panose="02020603050405020304" pitchFamily="18" charset="0"/>
              </a:rPr>
              <a:t>disposent les collectivités. </a:t>
            </a:r>
            <a:endParaRPr lang="fr-F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370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8200" y="260867"/>
            <a:ext cx="10515600" cy="1105226"/>
          </a:xfrm>
        </p:spPr>
        <p:txBody>
          <a:bodyPr>
            <a:normAutofit fontScale="90000"/>
          </a:bodyPr>
          <a:lstStyle/>
          <a:p>
            <a:pPr algn="ctr"/>
            <a:r>
              <a:rPr lang="fr-FR" dirty="0" smtClean="0">
                <a:latin typeface="Century Gothic" panose="020B0502020202020204" pitchFamily="34" charset="0"/>
              </a:rPr>
              <a:t>Documents RH servant de base aux LDG</a:t>
            </a:r>
            <a:endParaRPr lang="fr-FR" dirty="0">
              <a:latin typeface="Century Gothic" panose="020B0502020202020204" pitchFamily="34" charset="0"/>
            </a:endParaRPr>
          </a:p>
        </p:txBody>
      </p:sp>
      <p:sp>
        <p:nvSpPr>
          <p:cNvPr id="3" name="Espace réservé du contenu 2"/>
          <p:cNvSpPr>
            <a:spLocks noGrp="1"/>
          </p:cNvSpPr>
          <p:nvPr>
            <p:ph idx="1"/>
          </p:nvPr>
        </p:nvSpPr>
        <p:spPr>
          <a:xfrm>
            <a:off x="838200" y="1366094"/>
            <a:ext cx="10515600" cy="4931836"/>
          </a:xfrm>
        </p:spPr>
        <p:txBody>
          <a:bodyPr>
            <a:normAutofit fontScale="92500" lnSpcReduction="10000"/>
          </a:bodyPr>
          <a:lstStyle/>
          <a:p>
            <a:pPr>
              <a:buFont typeface="Wingdings" panose="05000000000000000000" pitchFamily="2" charset="2"/>
              <a:buChar char="ø"/>
            </a:pPr>
            <a:r>
              <a:rPr lang="fr-FR" dirty="0" smtClean="0"/>
              <a:t> </a:t>
            </a:r>
            <a:r>
              <a:rPr lang="fr-FR" dirty="0" smtClean="0">
                <a:latin typeface="Times New Roman" panose="02020603050405020304" pitchFamily="18" charset="0"/>
                <a:cs typeface="Times New Roman" panose="02020603050405020304" pitchFamily="18" charset="0"/>
              </a:rPr>
              <a:t>Dernière </a:t>
            </a:r>
            <a:r>
              <a:rPr lang="fr-FR" b="1" dirty="0">
                <a:latin typeface="Times New Roman" panose="02020603050405020304" pitchFamily="18" charset="0"/>
                <a:cs typeface="Times New Roman" panose="02020603050405020304" pitchFamily="18" charset="0"/>
              </a:rPr>
              <a:t>mise à jour du tableau des effectifs </a:t>
            </a:r>
            <a:endParaRPr lang="fr-FR" b="1"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Délibération </a:t>
            </a:r>
            <a:r>
              <a:rPr lang="fr-FR" dirty="0">
                <a:latin typeface="Times New Roman" panose="02020603050405020304" pitchFamily="18" charset="0"/>
                <a:cs typeface="Times New Roman" panose="02020603050405020304" pitchFamily="18" charset="0"/>
              </a:rPr>
              <a:t>relative </a:t>
            </a:r>
            <a:r>
              <a:rPr lang="fr-FR" b="1" dirty="0">
                <a:latin typeface="Times New Roman" panose="02020603050405020304" pitchFamily="18" charset="0"/>
                <a:cs typeface="Times New Roman" panose="02020603050405020304" pitchFamily="18" charset="0"/>
              </a:rPr>
              <a:t>à la fixation des ratios d’avancement de </a:t>
            </a:r>
            <a:r>
              <a:rPr lang="fr-FR" b="1" dirty="0" smtClean="0">
                <a:latin typeface="Times New Roman" panose="02020603050405020304" pitchFamily="18" charset="0"/>
                <a:cs typeface="Times New Roman" panose="02020603050405020304" pitchFamily="18" charset="0"/>
              </a:rPr>
              <a:t>grade</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Délibération sur </a:t>
            </a:r>
            <a:r>
              <a:rPr lang="fr-FR" b="1" dirty="0">
                <a:latin typeface="Times New Roman" panose="02020603050405020304" pitchFamily="18" charset="0"/>
                <a:cs typeface="Times New Roman" panose="02020603050405020304" pitchFamily="18" charset="0"/>
              </a:rPr>
              <a:t>le régime indemnitaire </a:t>
            </a:r>
            <a:endParaRPr lang="fr-FR" b="1"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Délibération </a:t>
            </a:r>
            <a:r>
              <a:rPr lang="fr-FR" dirty="0">
                <a:latin typeface="Times New Roman" panose="02020603050405020304" pitchFamily="18" charset="0"/>
                <a:cs typeface="Times New Roman" panose="02020603050405020304" pitchFamily="18" charset="0"/>
              </a:rPr>
              <a:t>sur </a:t>
            </a:r>
            <a:r>
              <a:rPr lang="fr-FR" b="1" dirty="0">
                <a:latin typeface="Times New Roman" panose="02020603050405020304" pitchFamily="18" charset="0"/>
                <a:cs typeface="Times New Roman" panose="02020603050405020304" pitchFamily="18" charset="0"/>
              </a:rPr>
              <a:t>le temps de travail </a:t>
            </a:r>
            <a:endParaRPr lang="fr-FR" b="1"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Grille </a:t>
            </a:r>
            <a:r>
              <a:rPr lang="fr-FR" b="1" dirty="0">
                <a:latin typeface="Times New Roman" panose="02020603050405020304" pitchFamily="18" charset="0"/>
                <a:cs typeface="Times New Roman" panose="02020603050405020304" pitchFamily="18" charset="0"/>
              </a:rPr>
              <a:t>et critères d’évaluation </a:t>
            </a:r>
            <a:r>
              <a:rPr lang="fr-FR" b="1" dirty="0" smtClean="0">
                <a:latin typeface="Times New Roman" panose="02020603050405020304" pitchFamily="18" charset="0"/>
                <a:cs typeface="Times New Roman" panose="02020603050405020304" pitchFamily="18" charset="0"/>
              </a:rPr>
              <a:t>professionnelle</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Règlements </a:t>
            </a:r>
            <a:r>
              <a:rPr lang="fr-FR" b="1" dirty="0">
                <a:latin typeface="Times New Roman" panose="02020603050405020304" pitchFamily="18" charset="0"/>
                <a:cs typeface="Times New Roman" panose="02020603050405020304" pitchFamily="18" charset="0"/>
              </a:rPr>
              <a:t>spécifiques RH </a:t>
            </a:r>
            <a:r>
              <a:rPr lang="fr-FR" dirty="0" smtClean="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règlement </a:t>
            </a:r>
            <a:r>
              <a:rPr lang="fr-FR" dirty="0" smtClean="0">
                <a:latin typeface="Times New Roman" panose="02020603050405020304" pitchFamily="18" charset="0"/>
                <a:cs typeface="Times New Roman" panose="02020603050405020304" pitchFamily="18" charset="0"/>
              </a:rPr>
              <a:t>intérieur, formation)</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Organigramme </a:t>
            </a:r>
            <a:r>
              <a:rPr lang="fr-FR" b="1" dirty="0">
                <a:latin typeface="Times New Roman" panose="02020603050405020304" pitchFamily="18" charset="0"/>
                <a:cs typeface="Times New Roman" panose="02020603050405020304" pitchFamily="18" charset="0"/>
              </a:rPr>
              <a:t>de la </a:t>
            </a:r>
            <a:r>
              <a:rPr lang="fr-FR" b="1" dirty="0" smtClean="0">
                <a:latin typeface="Times New Roman" panose="02020603050405020304" pitchFamily="18" charset="0"/>
                <a:cs typeface="Times New Roman" panose="02020603050405020304" pitchFamily="18" charset="0"/>
              </a:rPr>
              <a:t>collectivité</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Plan </a:t>
            </a:r>
            <a:r>
              <a:rPr lang="fr-FR" b="1" dirty="0">
                <a:latin typeface="Times New Roman" panose="02020603050405020304" pitchFamily="18" charset="0"/>
                <a:cs typeface="Times New Roman" panose="02020603050405020304" pitchFamily="18" charset="0"/>
              </a:rPr>
              <a:t>de </a:t>
            </a:r>
            <a:r>
              <a:rPr lang="fr-FR" b="1" dirty="0" smtClean="0">
                <a:latin typeface="Times New Roman" panose="02020603050405020304" pitchFamily="18" charset="0"/>
                <a:cs typeface="Times New Roman" panose="02020603050405020304" pitchFamily="18" charset="0"/>
              </a:rPr>
              <a:t>formation</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Bilan social</a:t>
            </a:r>
          </a:p>
          <a:p>
            <a:pPr>
              <a:buFont typeface="Wingdings" panose="05000000000000000000" pitchFamily="2" charset="2"/>
              <a:buChar char="ø"/>
            </a:pPr>
            <a:r>
              <a:rPr lang="fr-FR"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Tous </a:t>
            </a:r>
            <a:r>
              <a:rPr lang="fr-FR" b="1" dirty="0">
                <a:latin typeface="Times New Roman" panose="02020603050405020304" pitchFamily="18" charset="0"/>
                <a:cs typeface="Times New Roman" panose="02020603050405020304" pitchFamily="18" charset="0"/>
              </a:rPr>
              <a:t>les documents internes produits par la collectivité relatifs à </a:t>
            </a:r>
            <a:r>
              <a:rPr lang="fr-FR" b="1" dirty="0" smtClean="0">
                <a:latin typeface="Times New Roman" panose="02020603050405020304" pitchFamily="18" charset="0"/>
                <a:cs typeface="Times New Roman" panose="02020603050405020304" pitchFamily="18" charset="0"/>
              </a:rPr>
              <a:t>sa GRH </a:t>
            </a:r>
            <a:r>
              <a:rPr lang="fr-FR" dirty="0">
                <a:latin typeface="Times New Roman" panose="02020603050405020304" pitchFamily="18" charset="0"/>
                <a:cs typeface="Times New Roman" panose="02020603050405020304" pitchFamily="18" charset="0"/>
              </a:rPr>
              <a:t>(politique d’évaluation, </a:t>
            </a:r>
            <a:r>
              <a:rPr lang="fr-FR" dirty="0" smtClean="0">
                <a:latin typeface="Times New Roman" panose="02020603050405020304" pitchFamily="18" charset="0"/>
                <a:cs typeface="Times New Roman" panose="02020603050405020304" pitchFamily="18" charset="0"/>
              </a:rPr>
              <a:t>de </a:t>
            </a:r>
            <a:r>
              <a:rPr lang="fr-FR" dirty="0">
                <a:latin typeface="Times New Roman" panose="02020603050405020304" pitchFamily="18" charset="0"/>
                <a:cs typeface="Times New Roman" panose="02020603050405020304" pitchFamily="18" charset="0"/>
              </a:rPr>
              <a:t>recrutement, </a:t>
            </a:r>
            <a:r>
              <a:rPr lang="fr-FR" dirty="0" smtClean="0">
                <a:latin typeface="Times New Roman" panose="02020603050405020304" pitchFamily="18" charset="0"/>
                <a:cs typeface="Times New Roman" panose="02020603050405020304" pitchFamily="18" charset="0"/>
              </a:rPr>
              <a:t>de </a:t>
            </a:r>
            <a:r>
              <a:rPr lang="fr-FR" dirty="0">
                <a:latin typeface="Times New Roman" panose="02020603050405020304" pitchFamily="18" charset="0"/>
                <a:cs typeface="Times New Roman" panose="02020603050405020304" pitchFamily="18" charset="0"/>
              </a:rPr>
              <a:t>mobilité, </a:t>
            </a:r>
            <a:r>
              <a:rPr lang="fr-FR" dirty="0" smtClean="0">
                <a:latin typeface="Times New Roman" panose="02020603050405020304" pitchFamily="18" charset="0"/>
                <a:cs typeface="Times New Roman" panose="02020603050405020304" pitchFamily="18" charset="0"/>
              </a:rPr>
              <a:t>de </a:t>
            </a:r>
            <a:r>
              <a:rPr lang="fr-FR" dirty="0">
                <a:latin typeface="Times New Roman" panose="02020603050405020304" pitchFamily="18" charset="0"/>
                <a:cs typeface="Times New Roman" panose="02020603050405020304" pitchFamily="18" charset="0"/>
              </a:rPr>
              <a:t>rémunération</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4000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Century Gothic" panose="020B0502020202020204" pitchFamily="34" charset="0"/>
              </a:rPr>
              <a:t>Informations</a:t>
            </a:r>
            <a:endParaRPr lang="fr-FR" dirty="0">
              <a:latin typeface="Century Gothic" panose="020B0502020202020204" pitchFamily="34" charset="0"/>
            </a:endParaRPr>
          </a:p>
        </p:txBody>
      </p:sp>
      <p:sp>
        <p:nvSpPr>
          <p:cNvPr id="3" name="Espace réservé du contenu 2"/>
          <p:cNvSpPr>
            <a:spLocks noGrp="1"/>
          </p:cNvSpPr>
          <p:nvPr>
            <p:ph idx="1"/>
          </p:nvPr>
        </p:nvSpPr>
        <p:spPr/>
        <p:txBody>
          <a:bodyPr>
            <a:normAutofit/>
          </a:bodyPr>
          <a:lstStyle/>
          <a:p>
            <a:pPr algn="just"/>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LDG </a:t>
            </a:r>
            <a:r>
              <a:rPr lang="fr-FR" u="sng" dirty="0">
                <a:latin typeface="Times New Roman" panose="02020603050405020304" pitchFamily="18" charset="0"/>
                <a:cs typeface="Times New Roman" panose="02020603050405020304" pitchFamily="18" charset="0"/>
              </a:rPr>
              <a:t>doivent être rendues accessibles à tous les agents de la collectivité par voie </a:t>
            </a:r>
            <a:r>
              <a:rPr lang="fr-FR" u="sng" dirty="0" smtClean="0">
                <a:latin typeface="Times New Roman" panose="02020603050405020304" pitchFamily="18" charset="0"/>
                <a:cs typeface="Times New Roman" panose="02020603050405020304" pitchFamily="18" charset="0"/>
              </a:rPr>
              <a:t>numérique</a:t>
            </a:r>
            <a:r>
              <a:rPr lang="fr-FR" dirty="0">
                <a:latin typeface="Times New Roman" panose="02020603050405020304" pitchFamily="18" charset="0"/>
                <a:cs typeface="Times New Roman" panose="02020603050405020304" pitchFamily="18" charset="0"/>
              </a:rPr>
              <a:t> </a:t>
            </a:r>
            <a:r>
              <a:rPr lang="fr-FR" sz="2500" dirty="0" smtClean="0">
                <a:latin typeface="Times New Roman" panose="02020603050405020304" pitchFamily="18" charset="0"/>
                <a:cs typeface="Times New Roman" panose="02020603050405020304" pitchFamily="18" charset="0"/>
              </a:rPr>
              <a:t>(site </a:t>
            </a:r>
            <a:r>
              <a:rPr lang="fr-FR" sz="2500" dirty="0">
                <a:latin typeface="Times New Roman" panose="02020603050405020304" pitchFamily="18" charset="0"/>
                <a:cs typeface="Times New Roman" panose="02020603050405020304" pitchFamily="18" charset="0"/>
              </a:rPr>
              <a:t>intranet de la </a:t>
            </a:r>
            <a:r>
              <a:rPr lang="fr-FR" sz="2500" dirty="0" smtClean="0">
                <a:latin typeface="Times New Roman" panose="02020603050405020304" pitchFamily="18" charset="0"/>
                <a:cs typeface="Times New Roman" panose="02020603050405020304" pitchFamily="18" charset="0"/>
              </a:rPr>
              <a:t>collectivité, affichage</a:t>
            </a:r>
            <a:r>
              <a:rPr lang="fr-FR" sz="2500" dirty="0">
                <a:latin typeface="Times New Roman" panose="02020603050405020304" pitchFamily="18" charset="0"/>
                <a:cs typeface="Times New Roman" panose="02020603050405020304" pitchFamily="18" charset="0"/>
              </a:rPr>
              <a:t>, courrier joint au bulletin de paie, </a:t>
            </a:r>
            <a:r>
              <a:rPr lang="fr-FR" sz="2500" dirty="0" smtClean="0">
                <a:latin typeface="Times New Roman" panose="02020603050405020304" pitchFamily="18" charset="0"/>
                <a:cs typeface="Times New Roman" panose="02020603050405020304" pitchFamily="18" charset="0"/>
              </a:rPr>
              <a:t>réunions). </a:t>
            </a:r>
            <a:endParaRPr lang="fr-FR" sz="2500" dirty="0">
              <a:latin typeface="Times New Roman" panose="02020603050405020304" pitchFamily="18" charset="0"/>
              <a:cs typeface="Times New Roman" panose="02020603050405020304" pitchFamily="18" charset="0"/>
            </a:endParaRPr>
          </a:p>
          <a:p>
            <a:pPr algn="just"/>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LDG </a:t>
            </a:r>
            <a:r>
              <a:rPr lang="fr-FR" u="sng" dirty="0">
                <a:latin typeface="Times New Roman" panose="02020603050405020304" pitchFamily="18" charset="0"/>
                <a:cs typeface="Times New Roman" panose="02020603050405020304" pitchFamily="18" charset="0"/>
              </a:rPr>
              <a:t>sont établies pour une durée pluriannuelle qui ne peut excéder 6 années</a:t>
            </a:r>
            <a:r>
              <a:rPr lang="fr-FR" dirty="0">
                <a:latin typeface="Times New Roman" panose="02020603050405020304" pitchFamily="18" charset="0"/>
                <a:cs typeface="Times New Roman" panose="02020603050405020304" pitchFamily="18" charset="0"/>
              </a:rPr>
              <a:t>. </a:t>
            </a:r>
            <a:r>
              <a:rPr lang="fr-FR" sz="2500" dirty="0" smtClean="0">
                <a:latin typeface="Times New Roman" panose="02020603050405020304" pitchFamily="18" charset="0"/>
                <a:cs typeface="Times New Roman" panose="02020603050405020304" pitchFamily="18" charset="0"/>
              </a:rPr>
              <a:t>Il </a:t>
            </a:r>
            <a:r>
              <a:rPr lang="fr-FR" sz="2500" dirty="0">
                <a:latin typeface="Times New Roman" panose="02020603050405020304" pitchFamily="18" charset="0"/>
                <a:cs typeface="Times New Roman" panose="02020603050405020304" pitchFamily="18" charset="0"/>
              </a:rPr>
              <a:t>est possible de procéder à leur révision en tout ou partie pendant cette période, selon la même procédure.  </a:t>
            </a:r>
          </a:p>
          <a:p>
            <a:pPr algn="just"/>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Les </a:t>
            </a:r>
            <a:r>
              <a:rPr lang="fr-FR" dirty="0">
                <a:latin typeface="Times New Roman" panose="02020603050405020304" pitchFamily="18" charset="0"/>
                <a:cs typeface="Times New Roman" panose="02020603050405020304" pitchFamily="18" charset="0"/>
              </a:rPr>
              <a:t>LDG </a:t>
            </a:r>
            <a:r>
              <a:rPr lang="fr-FR" u="sng" dirty="0">
                <a:latin typeface="Times New Roman" panose="02020603050405020304" pitchFamily="18" charset="0"/>
                <a:cs typeface="Times New Roman" panose="02020603050405020304" pitchFamily="18" charset="0"/>
              </a:rPr>
              <a:t>doivent être établies avant le 31 décembre 2020</a:t>
            </a:r>
            <a:r>
              <a:rPr lang="fr-FR" dirty="0">
                <a:latin typeface="Times New Roman" panose="02020603050405020304" pitchFamily="18" charset="0"/>
                <a:cs typeface="Times New Roman" panose="02020603050405020304" pitchFamily="18" charset="0"/>
              </a:rPr>
              <a:t>. </a:t>
            </a:r>
            <a:r>
              <a:rPr lang="fr-FR" sz="2500" dirty="0" smtClean="0">
                <a:latin typeface="Times New Roman" panose="02020603050405020304" pitchFamily="18" charset="0"/>
                <a:cs typeface="Times New Roman" panose="02020603050405020304" pitchFamily="18" charset="0"/>
              </a:rPr>
              <a:t>Ceci </a:t>
            </a:r>
            <a:r>
              <a:rPr lang="fr-FR" sz="2500" dirty="0">
                <a:latin typeface="Times New Roman" panose="02020603050405020304" pitchFamily="18" charset="0"/>
                <a:cs typeface="Times New Roman" panose="02020603050405020304" pitchFamily="18" charset="0"/>
              </a:rPr>
              <a:t>afin de permettre à l’autorité territoriale la prise de décisions individuelles au 1er janvier 2021 relatives à la gestion des ressources humaines (avancements de grade, mobilité interne…).  </a:t>
            </a:r>
            <a:r>
              <a:rPr lang="fr-FR" sz="2500" dirty="0" smtClean="0">
                <a:latin typeface="Times New Roman" panose="02020603050405020304" pitchFamily="18" charset="0"/>
                <a:cs typeface="Times New Roman" panose="02020603050405020304" pitchFamily="18" charset="0"/>
              </a:rPr>
              <a:t>Au regard du contexte, une tolérance a été demandée aux Préfets par le Gouvernement.</a:t>
            </a:r>
            <a:endParaRPr lang="fr-FR" sz="2500"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8205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48343"/>
            <a:ext cx="10515600" cy="5828620"/>
          </a:xfrm>
        </p:spPr>
        <p:txBody>
          <a:bodyPr/>
          <a:lstStyle/>
          <a:p>
            <a:pPr marL="0" indent="0" algn="just">
              <a:buNone/>
            </a:pPr>
            <a:endParaRPr lang="fr-FR" dirty="0" smtClean="0"/>
          </a:p>
          <a:p>
            <a:pPr marL="0" indent="0" algn="just">
              <a:buNone/>
            </a:pPr>
            <a:r>
              <a:rPr lang="fr-FR" i="1" dirty="0" smtClean="0">
                <a:latin typeface="Times New Roman" panose="02020603050405020304" pitchFamily="18" charset="0"/>
                <a:cs typeface="Times New Roman" panose="02020603050405020304" pitchFamily="18" charset="0"/>
              </a:rPr>
              <a:t>Les objectifs poursuivis par les lignes directrices de gestion s’articulent autour de deux volets</a:t>
            </a:r>
          </a:p>
          <a:p>
            <a:pPr marL="0" indent="0" algn="just">
              <a:buNone/>
            </a:pPr>
            <a:endParaRPr lang="fr-FR" dirty="0"/>
          </a:p>
          <a:p>
            <a:pPr marL="0" indent="0" algn="ctr">
              <a:buNone/>
            </a:pPr>
            <a:r>
              <a:rPr lang="fr-FR" sz="4000" dirty="0" smtClean="0">
                <a:latin typeface="Times New Roman" panose="02020603050405020304" pitchFamily="18" charset="0"/>
                <a:cs typeface="Times New Roman" panose="02020603050405020304" pitchFamily="18" charset="0"/>
              </a:rPr>
              <a:t>I </a:t>
            </a:r>
            <a:r>
              <a:rPr lang="fr-FR" sz="4000" u="sng" dirty="0" smtClean="0">
                <a:latin typeface="Times New Roman" panose="02020603050405020304" pitchFamily="18" charset="0"/>
                <a:cs typeface="Times New Roman" panose="02020603050405020304" pitchFamily="18" charset="0"/>
              </a:rPr>
              <a:t>Le volet emploi/compétences</a:t>
            </a:r>
          </a:p>
          <a:p>
            <a:pPr marL="0" indent="0" algn="ctr">
              <a:buNone/>
            </a:pPr>
            <a:endParaRPr lang="fr-FR" sz="4000" u="sng" dirty="0" smtClean="0">
              <a:latin typeface="Times New Roman" panose="02020603050405020304" pitchFamily="18" charset="0"/>
              <a:cs typeface="Times New Roman" panose="02020603050405020304" pitchFamily="18" charset="0"/>
            </a:endParaRPr>
          </a:p>
          <a:p>
            <a:pPr marL="0" indent="0" algn="ctr">
              <a:buNone/>
            </a:pPr>
            <a:r>
              <a:rPr lang="fr-FR" sz="4000" dirty="0" smtClean="0">
                <a:latin typeface="Times New Roman" panose="02020603050405020304" pitchFamily="18" charset="0"/>
                <a:cs typeface="Times New Roman" panose="02020603050405020304" pitchFamily="18" charset="0"/>
              </a:rPr>
              <a:t>II </a:t>
            </a:r>
            <a:r>
              <a:rPr lang="fr-FR" sz="4000" u="sng" dirty="0" smtClean="0">
                <a:latin typeface="Times New Roman" panose="02020603050405020304" pitchFamily="18" charset="0"/>
                <a:cs typeface="Times New Roman" panose="02020603050405020304" pitchFamily="18" charset="0"/>
              </a:rPr>
              <a:t>Le volet carrière</a:t>
            </a:r>
          </a:p>
          <a:p>
            <a:pPr algn="just"/>
            <a:endParaRPr lang="fr-FR" dirty="0"/>
          </a:p>
          <a:p>
            <a:pPr marL="0" indent="0" algn="just">
              <a:buNone/>
            </a:pPr>
            <a:endParaRPr lang="fr-FR" dirty="0" smtClean="0"/>
          </a:p>
          <a:p>
            <a:pPr marL="0" indent="0" algn="just">
              <a:buNone/>
            </a:pPr>
            <a:endParaRPr lang="fr-FR" dirty="0" smtClean="0"/>
          </a:p>
        </p:txBody>
      </p:sp>
    </p:spTree>
    <p:extLst>
      <p:ext uri="{BB962C8B-B14F-4D97-AF65-F5344CB8AC3E}">
        <p14:creationId xmlns:p14="http://schemas.microsoft.com/office/powerpoint/2010/main" val="14439732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TM10001105[[fn=Cadrage]]</Template>
  <TotalTime>1271</TotalTime>
  <Words>2742</Words>
  <Application>Microsoft Office PowerPoint</Application>
  <PresentationFormat>Grand écran</PresentationFormat>
  <Paragraphs>282</Paragraphs>
  <Slides>34</Slides>
  <Notes>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34</vt:i4>
      </vt:variant>
    </vt:vector>
  </HeadingPairs>
  <TitlesOfParts>
    <vt:vector size="42" baseType="lpstr">
      <vt:lpstr>Arial</vt:lpstr>
      <vt:lpstr>Calibri</vt:lpstr>
      <vt:lpstr>Calibri Light</vt:lpstr>
      <vt:lpstr>Century Gothic</vt:lpstr>
      <vt:lpstr>Liberation Sans</vt:lpstr>
      <vt:lpstr>Times New Roman</vt:lpstr>
      <vt:lpstr>Wingdings</vt:lpstr>
      <vt:lpstr>Thème Office</vt:lpstr>
      <vt:lpstr>Présentation PowerPoint</vt:lpstr>
      <vt:lpstr>Fondements règlementaires</vt:lpstr>
      <vt:lpstr>Présentation PowerPoint</vt:lpstr>
      <vt:lpstr>Présentation PowerPoint</vt:lpstr>
      <vt:lpstr>Conséquences juridiques</vt:lpstr>
      <vt:lpstr>Particularités</vt:lpstr>
      <vt:lpstr>Documents RH servant de base aux LDG</vt:lpstr>
      <vt:lpstr>Informations</vt:lpstr>
      <vt:lpstr>Présentation PowerPoint</vt:lpstr>
      <vt:lpstr>Présentation PowerPoint</vt:lpstr>
      <vt:lpstr>Présentation PowerPoint</vt:lpstr>
      <vt:lpstr>Etape 1. L’état des lieux des effectifs</vt:lpstr>
      <vt:lpstr>Présentation PowerPoint</vt:lpstr>
      <vt:lpstr>Etape 2. La prospective RH</vt:lpstr>
      <vt:lpstr>Etape 3. Les politiques internes</vt:lpstr>
      <vt:lpstr>Présentation PowerPoint</vt:lpstr>
      <vt:lpstr>Présentation PowerPoint</vt:lpstr>
      <vt:lpstr>Lignes directrices de gestion - promotion interne    </vt:lpstr>
      <vt:lpstr>Lignes directrices de gestion - promotion interne    </vt:lpstr>
      <vt:lpstr>Lignes directrices de gestion - promotion interne    </vt:lpstr>
      <vt:lpstr>Lignes directrices de gestion - avancement de grade </vt:lpstr>
      <vt:lpstr>Présentation PowerPoint</vt:lpstr>
      <vt:lpstr>Mise en œuvre des LDG / avancement de grade</vt:lpstr>
      <vt:lpstr>Mise en œuvre des LDG / avancement de grade</vt:lpstr>
      <vt:lpstr>Saisine du comité technique</vt:lpstr>
      <vt:lpstr>Procédure </vt:lpstr>
      <vt:lpstr>Outils du CDG</vt:lpstr>
      <vt:lpstr>FOIRE AUX QUESTIONS</vt:lpstr>
      <vt:lpstr>FOIRE AUX QUESTIONS</vt:lpstr>
      <vt:lpstr>FOIRE AUX QUESTIONS</vt:lpstr>
      <vt:lpstr>FOIRE AUX QUESTIONS</vt:lpstr>
      <vt:lpstr>FOIRE AUX QUESTIONS</vt:lpstr>
      <vt:lpstr>FOIRE AUX QUESTIONS</vt:lpstr>
      <vt:lpstr>FOIRE AUX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Gabrielle Negroni</dc:creator>
  <cp:lastModifiedBy>Nathalie Arioli</cp:lastModifiedBy>
  <cp:revision>89</cp:revision>
  <cp:lastPrinted>2020-12-14T15:42:50Z</cp:lastPrinted>
  <dcterms:created xsi:type="dcterms:W3CDTF">2020-12-03T09:12:06Z</dcterms:created>
  <dcterms:modified xsi:type="dcterms:W3CDTF">2020-12-17T13:03:01Z</dcterms:modified>
</cp:coreProperties>
</file>